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D02FD1-C505-9216-A2E0-9A29703BDB27}" v="73" dt="2020-04-01T20:59:02.506"/>
    <p1510:client id="{5B648B84-882A-56AB-043F-9AAB58D0013C}" v="45" dt="2020-04-01T10:32:48.137"/>
    <p1510:client id="{9B225768-C175-B0A8-159D-1C8B80320A92}" v="146" dt="2020-04-01T18:08:06.751"/>
    <p1510:client id="{EB5E6BCF-CAF5-4AE6-85FA-11E7FAF6E840}" v="887" dt="2020-04-01T19:19:31.2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6859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93427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53891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88818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6534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52322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619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2594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95118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4158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71923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39393829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4NzoFUxeOLo"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hyperlink" Target="http://przedszkole-nr6.pl/" TargetMode="External"/><Relationship Id="rId3" Type="http://schemas.openxmlformats.org/officeDocument/2006/relationships/hyperlink" Target="https://parenting.pl/czy-twoje-dziecko-jest-zestresowane" TargetMode="External"/><Relationship Id="rId7" Type="http://schemas.openxmlformats.org/officeDocument/2006/relationships/hyperlink" Target="https://pl.freepik.com/premium-wektory/smieszne-kreskowka-potwor-dino_2756759.htm" TargetMode="External"/><Relationship Id="rId2" Type="http://schemas.openxmlformats.org/officeDocument/2006/relationships/hyperlink" Target="https://encyklopedia.interia.pl/geografia-nauki-pokrewne/morza-oceany/news-adriatyckie-morze,nId,2004900" TargetMode="External"/><Relationship Id="rId1" Type="http://schemas.openxmlformats.org/officeDocument/2006/relationships/slideLayout" Target="../slideLayouts/slideLayout6.xml"/><Relationship Id="rId6" Type="http://schemas.openxmlformats.org/officeDocument/2006/relationships/hyperlink" Target="https://www.vectorstock.com/royalty-free-vectors/psychology-icon-vectors" TargetMode="External"/><Relationship Id="rId5" Type="http://schemas.openxmlformats.org/officeDocument/2006/relationships/hyperlink" Target="https://allegro.pl/oferta/znak-zakazu-200mm-wstep-wzbroniony-samoprzylepna-8328533489?utm_feed=aa34192d-eee2-4419-9a9a-de66b9dfae24&amp;utm_source=google&amp;utm_medium=cpc&amp;utm_campaign=_DIO_pla_firma_przemys%C5%82&amp;ev_adgr=Przemys%C5%82+-+Odzie%C5%BC+robocza+i+BHP+-+Artyku%C5%82y+BHP+-+Inne&amp;gclid=CjwKCAjw95D0BRBFEiwAcO1KDJezh119W1jXrtgOwKQiXXE_LZrhhl6vkuKl5e71qoxqB8biDpJXLhoC3JkQAvD_BwE" TargetMode="External"/><Relationship Id="rId4" Type="http://schemas.openxmlformats.org/officeDocument/2006/relationships/hyperlink" Target="https://allegro.pl/oferta/miarka-wzrostu-naklejka-na-sciane-dla-dzieci-7525352356?utm_feed=aa34192d-eee2-4419-9a9a-de66b9dfae24&amp;utm_source=google&amp;utm_medium=cpc&amp;utm_campaign=_DIO_pla_dom_wyposazenie_besty-top&amp;ev_adgr=Pok%C3%B3j+dzieci%C4%99cy+Top+oferty&amp;gclid=CjwKCAjw95D0BRBFEiwAcO1KDDpIrLL1k47A8S0P20GpzX9z5HWDi6xuWW5E021m35pr7WIWXv2TTRoCBhMQAvD_Bw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1D3A337-AA1E-413B-BC4E-2C73835AB957}"/>
              </a:ext>
            </a:extLst>
          </p:cNvPr>
          <p:cNvPicPr>
            <a:picLocks noChangeAspect="1"/>
          </p:cNvPicPr>
          <p:nvPr/>
        </p:nvPicPr>
        <p:blipFill rotWithShape="1">
          <a:blip r:embed="rId2"/>
          <a:srcRect t="9091" r="35364"/>
          <a:stretch/>
        </p:blipFill>
        <p:spPr>
          <a:xfrm>
            <a:off x="3523488" y="10"/>
            <a:ext cx="8668512" cy="6857990"/>
          </a:xfrm>
          <a:prstGeom prst="rect">
            <a:avLst/>
          </a:prstGeom>
        </p:spPr>
      </p:pic>
      <p:sp>
        <p:nvSpPr>
          <p:cNvPr id="14"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477981" y="1122363"/>
            <a:ext cx="4023360" cy="3204134"/>
          </a:xfrm>
        </p:spPr>
        <p:txBody>
          <a:bodyPr anchor="b">
            <a:normAutofit/>
          </a:bodyPr>
          <a:lstStyle/>
          <a:p>
            <a:pPr algn="l"/>
            <a:r>
              <a:rPr lang="pl-PL" sz="4800">
                <a:latin typeface="Sylfaen"/>
                <a:ea typeface="+mj-lt"/>
                <a:cs typeface="+mj-lt"/>
              </a:rPr>
              <a:t>Lęk u dzieci</a:t>
            </a:r>
            <a:endParaRPr lang="en-US" sz="4800">
              <a:latin typeface="Sylfaen"/>
              <a:cs typeface="Aparajita"/>
            </a:endParaRPr>
          </a:p>
        </p:txBody>
      </p:sp>
      <p:sp>
        <p:nvSpPr>
          <p:cNvPr id="3" name="Podtytuł 2"/>
          <p:cNvSpPr>
            <a:spLocks noGrp="1"/>
          </p:cNvSpPr>
          <p:nvPr>
            <p:ph type="subTitle" idx="1"/>
          </p:nvPr>
        </p:nvSpPr>
        <p:spPr>
          <a:xfrm>
            <a:off x="477980" y="4872922"/>
            <a:ext cx="4023359" cy="1208141"/>
          </a:xfrm>
        </p:spPr>
        <p:txBody>
          <a:bodyPr vert="horz" lIns="91440" tIns="45720" rIns="91440" bIns="45720" rtlCol="0">
            <a:normAutofit/>
          </a:bodyPr>
          <a:lstStyle/>
          <a:p>
            <a:pPr algn="l"/>
            <a:r>
              <a:rPr lang="pl-PL" sz="2000">
                <a:latin typeface="Sylfaen"/>
                <a:ea typeface="+mn-lt"/>
                <a:cs typeface="+mn-lt"/>
              </a:rPr>
              <a:t>Jak pomóc dziecku, które się boi</a:t>
            </a:r>
            <a:endParaRPr lang="en-US" sz="2000">
              <a:latin typeface="Sylfaen"/>
            </a:endParaRPr>
          </a:p>
          <a:p>
            <a:pPr algn="l"/>
            <a:r>
              <a:rPr lang="pl-PL" sz="2000">
                <a:latin typeface="Sylfaen"/>
                <a:ea typeface="+mn-lt"/>
                <a:cs typeface="+mn-lt"/>
              </a:rPr>
              <a:t>Poradnik dla rodziców </a:t>
            </a:r>
            <a:endParaRPr lang="pl-PL" sz="2000">
              <a:latin typeface="Sylfaen"/>
            </a:endParaRPr>
          </a:p>
          <a:p>
            <a:pPr algn="l"/>
            <a:endParaRPr lang="pl-PL" sz="2000"/>
          </a:p>
        </p:txBody>
      </p:sp>
      <p:sp>
        <p:nvSpPr>
          <p:cNvPr id="16"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31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039DA-3EC4-4F52-AC08-41B22E1E1016}"/>
              </a:ext>
            </a:extLst>
          </p:cNvPr>
          <p:cNvSpPr>
            <a:spLocks noGrp="1"/>
          </p:cNvSpPr>
          <p:nvPr>
            <p:ph type="title"/>
          </p:nvPr>
        </p:nvSpPr>
        <p:spPr>
          <a:xfrm>
            <a:off x="838200" y="2851651"/>
            <a:ext cx="10515600" cy="1325563"/>
          </a:xfrm>
        </p:spPr>
        <p:txBody>
          <a:bodyPr vert="horz" lIns="91440" tIns="45720" rIns="91440" bIns="45720" rtlCol="0" anchor="ctr">
            <a:noAutofit/>
          </a:bodyPr>
          <a:lstStyle/>
          <a:p>
            <a:r>
              <a:rPr lang="pl-PL" sz="2400" b="1" i="1">
                <a:solidFill>
                  <a:srgbClr val="002060"/>
                </a:solidFill>
                <a:cs typeface="Calibri Light"/>
              </a:rPr>
              <a:t>Jeżeli jednak lęk:</a:t>
            </a:r>
            <a:br>
              <a:rPr lang="pl-PL" sz="2400">
                <a:cs typeface="Calibri Light"/>
              </a:rPr>
            </a:br>
            <a:r>
              <a:rPr lang="pl-PL" sz="2400">
                <a:ea typeface="+mj-lt"/>
                <a:cs typeface="+mj-lt"/>
              </a:rPr>
              <a:t>jest </a:t>
            </a:r>
            <a:r>
              <a:rPr lang="pl-PL" sz="2400" b="1">
                <a:ea typeface="+mj-lt"/>
                <a:cs typeface="+mj-lt"/>
              </a:rPr>
              <a:t>nasilony nieproporcjonalnie do okoliczności </a:t>
            </a:r>
            <a:endParaRPr lang="pl-PL" sz="2400">
              <a:cs typeface="Calibri Light" panose="020F0302020204030204"/>
            </a:endParaRPr>
          </a:p>
          <a:p>
            <a:r>
              <a:rPr lang="pl-PL" sz="2400">
                <a:ea typeface="+mj-lt"/>
                <a:cs typeface="+mj-lt"/>
              </a:rPr>
              <a:t>(</a:t>
            </a:r>
            <a:r>
              <a:rPr lang="pl-PL" sz="2400" i="1">
                <a:ea typeface="+mj-lt"/>
                <a:cs typeface="+mj-lt"/>
              </a:rPr>
              <a:t>np. paraliżujący lęk podczas recytowania wiersza</a:t>
            </a:r>
            <a:r>
              <a:rPr lang="pl-PL" sz="2400">
                <a:ea typeface="+mj-lt"/>
                <a:cs typeface="+mj-lt"/>
              </a:rPr>
              <a:t>), </a:t>
            </a:r>
            <a:br>
              <a:rPr lang="pl-PL" sz="2400">
                <a:ea typeface="+mj-lt"/>
                <a:cs typeface="+mj-lt"/>
              </a:rPr>
            </a:br>
            <a:r>
              <a:rPr lang="pl-PL" sz="2400">
                <a:ea typeface="+mj-lt"/>
                <a:cs typeface="+mj-lt"/>
              </a:rPr>
              <a:t>jest </a:t>
            </a:r>
            <a:r>
              <a:rPr lang="pl-PL" sz="2400" b="1">
                <a:ea typeface="+mj-lt"/>
                <a:cs typeface="+mj-lt"/>
              </a:rPr>
              <a:t>wywoływany neutralnymi, nie stwarzającymi niebezpieczeństwa bodźcami</a:t>
            </a:r>
            <a:endParaRPr lang="pl-PL" sz="2400">
              <a:cs typeface="Calibri Light"/>
            </a:endParaRPr>
          </a:p>
          <a:p>
            <a:r>
              <a:rPr lang="pl-PL" sz="2400">
                <a:ea typeface="+mj-lt"/>
                <a:cs typeface="+mj-lt"/>
              </a:rPr>
              <a:t>jest </a:t>
            </a:r>
            <a:r>
              <a:rPr lang="pl-PL" sz="2400" b="1">
                <a:ea typeface="+mj-lt"/>
                <a:cs typeface="+mj-lt"/>
              </a:rPr>
              <a:t>nasilony nieproporcjonalnie do okoliczności </a:t>
            </a:r>
            <a:endParaRPr lang="pl-PL" sz="2400">
              <a:cs typeface="Calibri Light"/>
            </a:endParaRPr>
          </a:p>
          <a:p>
            <a:r>
              <a:rPr lang="pl-PL" sz="2400">
                <a:ea typeface="+mj-lt"/>
                <a:cs typeface="+mj-lt"/>
              </a:rPr>
              <a:t> </a:t>
            </a:r>
            <a:r>
              <a:rPr lang="pl-PL" sz="2400" i="1">
                <a:ea typeface="+mj-lt"/>
                <a:cs typeface="+mj-lt"/>
              </a:rPr>
              <a:t>(np. widokiem myszy, wchodzeniem do budynku szkoły), </a:t>
            </a:r>
            <a:br>
              <a:rPr lang="pl-PL" sz="2400" i="1">
                <a:ea typeface="+mj-lt"/>
                <a:cs typeface="+mj-lt"/>
              </a:rPr>
            </a:br>
            <a:r>
              <a:rPr lang="pl-PL" sz="2400" b="1">
                <a:ea typeface="+mj-lt"/>
                <a:cs typeface="+mj-lt"/>
              </a:rPr>
              <a:t>trwa nieproporcjonalnie długo w stosunku do wywołującego go bodźca </a:t>
            </a:r>
            <a:r>
              <a:rPr lang="pl-PL" sz="2400" i="1">
                <a:ea typeface="+mj-lt"/>
                <a:cs typeface="+mj-lt"/>
              </a:rPr>
              <a:t>(np. po ominięciu agresywnego psa dziecko nie uspokaja się, ale odczuwa lęk nadal przez cały dzień), </a:t>
            </a:r>
            <a:br>
              <a:rPr lang="pl-PL" sz="2400" i="1">
                <a:ea typeface="+mj-lt"/>
                <a:cs typeface="+mj-lt"/>
              </a:rPr>
            </a:br>
            <a:r>
              <a:rPr lang="pl-PL" sz="2400" b="1">
                <a:ea typeface="+mj-lt"/>
                <a:cs typeface="+mj-lt"/>
              </a:rPr>
              <a:t>zaburza codzienne funkcjonowanie dziecka </a:t>
            </a:r>
            <a:r>
              <a:rPr lang="pl-PL" sz="2400" i="1">
                <a:ea typeface="+mj-lt"/>
                <a:cs typeface="+mj-lt"/>
              </a:rPr>
              <a:t>(np. dziecko boi się pójść samo do toalety, boi się wsiadać do autobusu), </a:t>
            </a:r>
            <a:br>
              <a:rPr lang="pl-PL" sz="2400" i="1">
                <a:ea typeface="+mj-lt"/>
                <a:cs typeface="+mj-lt"/>
              </a:rPr>
            </a:br>
            <a:r>
              <a:rPr lang="pl-PL" sz="2400" b="1">
                <a:ea typeface="+mj-lt"/>
                <a:cs typeface="+mj-lt"/>
              </a:rPr>
              <a:t>towarzyszą mu nasilone objawy somatyczne </a:t>
            </a:r>
            <a:r>
              <a:rPr lang="pl-PL" sz="2400" i="1">
                <a:ea typeface="+mj-lt"/>
                <a:cs typeface="+mj-lt"/>
              </a:rPr>
              <a:t>(przyspieszone bicie serca, pocenie się, drżenie, przyspieszony oddech, uczucie duszności, zawroty głowy)</a:t>
            </a:r>
            <a:br>
              <a:rPr lang="pl-PL" sz="2400" i="1">
                <a:ea typeface="+mj-lt"/>
                <a:cs typeface="+mj-lt"/>
              </a:rPr>
            </a:br>
            <a:r>
              <a:rPr lang="pl-PL" sz="2400" i="1">
                <a:ea typeface="+mj-lt"/>
                <a:cs typeface="+mj-lt"/>
              </a:rPr>
              <a:t> to jest </a:t>
            </a:r>
            <a:r>
              <a:rPr lang="pl-PL" sz="2400">
                <a:ea typeface="+mj-lt"/>
                <a:cs typeface="+mj-lt"/>
              </a:rPr>
              <a:t>to lęk utrudniający radzenie sobie z codziennością. Mówimy wtedy o </a:t>
            </a:r>
            <a:r>
              <a:rPr lang="pl-PL" sz="2400" b="1">
                <a:ea typeface="+mj-lt"/>
                <a:cs typeface="+mj-lt"/>
              </a:rPr>
              <a:t>zaburzeniach lękowych</a:t>
            </a:r>
            <a:r>
              <a:rPr lang="pl-PL" sz="2400">
                <a:ea typeface="+mj-lt"/>
                <a:cs typeface="+mj-lt"/>
              </a:rPr>
              <a:t>.</a:t>
            </a:r>
            <a:endParaRPr lang="pl-PL" sz="2400">
              <a:cs typeface="Calibri Light"/>
            </a:endParaRPr>
          </a:p>
          <a:p>
            <a:endParaRPr lang="pl-PL" sz="2400">
              <a:cs typeface="Calibri Light"/>
            </a:endParaRPr>
          </a:p>
        </p:txBody>
      </p:sp>
      <p:pic>
        <p:nvPicPr>
          <p:cNvPr id="3" name="Grafika 3" descr="Szczur">
            <a:extLst>
              <a:ext uri="{FF2B5EF4-FFF2-40B4-BE49-F238E27FC236}">
                <a16:creationId xmlns:a16="http://schemas.microsoft.com/office/drawing/2014/main" id="{F68388FD-D3A1-4B56-B945-488A935FEE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4748" y="1036722"/>
            <a:ext cx="543427" cy="563479"/>
          </a:xfrm>
          <a:prstGeom prst="rect">
            <a:avLst/>
          </a:prstGeom>
        </p:spPr>
      </p:pic>
      <p:pic>
        <p:nvPicPr>
          <p:cNvPr id="5" name="Grafika 3" descr="Szczur">
            <a:extLst>
              <a:ext uri="{FF2B5EF4-FFF2-40B4-BE49-F238E27FC236}">
                <a16:creationId xmlns:a16="http://schemas.microsoft.com/office/drawing/2014/main" id="{7E680380-F301-4B91-A21E-DC6CF8BB54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4748" y="1718511"/>
            <a:ext cx="543427" cy="563479"/>
          </a:xfrm>
          <a:prstGeom prst="rect">
            <a:avLst/>
          </a:prstGeom>
        </p:spPr>
      </p:pic>
      <p:pic>
        <p:nvPicPr>
          <p:cNvPr id="6" name="Grafika 3" descr="Szczur">
            <a:extLst>
              <a:ext uri="{FF2B5EF4-FFF2-40B4-BE49-F238E27FC236}">
                <a16:creationId xmlns:a16="http://schemas.microsoft.com/office/drawing/2014/main" id="{42C1D0F1-A466-4E52-BE27-6DA203AE9F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4747" y="2059405"/>
            <a:ext cx="543427" cy="563479"/>
          </a:xfrm>
          <a:prstGeom prst="rect">
            <a:avLst/>
          </a:prstGeom>
        </p:spPr>
      </p:pic>
      <p:pic>
        <p:nvPicPr>
          <p:cNvPr id="7" name="Grafika 3" descr="Szczur">
            <a:extLst>
              <a:ext uri="{FF2B5EF4-FFF2-40B4-BE49-F238E27FC236}">
                <a16:creationId xmlns:a16="http://schemas.microsoft.com/office/drawing/2014/main" id="{AFF40153-8697-4B09-BF53-B21A274D03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4748" y="2671011"/>
            <a:ext cx="543427" cy="563479"/>
          </a:xfrm>
          <a:prstGeom prst="rect">
            <a:avLst/>
          </a:prstGeom>
        </p:spPr>
      </p:pic>
      <p:pic>
        <p:nvPicPr>
          <p:cNvPr id="8" name="Grafika 3" descr="Szczur">
            <a:extLst>
              <a:ext uri="{FF2B5EF4-FFF2-40B4-BE49-F238E27FC236}">
                <a16:creationId xmlns:a16="http://schemas.microsoft.com/office/drawing/2014/main" id="{A549ABC0-D66A-4EC7-8204-373BC2C4DE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4747" y="3703721"/>
            <a:ext cx="543427" cy="563479"/>
          </a:xfrm>
          <a:prstGeom prst="rect">
            <a:avLst/>
          </a:prstGeom>
        </p:spPr>
      </p:pic>
      <p:pic>
        <p:nvPicPr>
          <p:cNvPr id="9" name="Grafika 3" descr="Szczur">
            <a:extLst>
              <a:ext uri="{FF2B5EF4-FFF2-40B4-BE49-F238E27FC236}">
                <a16:creationId xmlns:a16="http://schemas.microsoft.com/office/drawing/2014/main" id="{D8714519-916E-48D9-B973-6911258B59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4748" y="4355432"/>
            <a:ext cx="543427" cy="563479"/>
          </a:xfrm>
          <a:prstGeom prst="rect">
            <a:avLst/>
          </a:prstGeom>
        </p:spPr>
      </p:pic>
    </p:spTree>
    <p:extLst>
      <p:ext uri="{BB962C8B-B14F-4D97-AF65-F5344CB8AC3E}">
        <p14:creationId xmlns:p14="http://schemas.microsoft.com/office/powerpoint/2010/main" val="2707734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ytuł 1">
            <a:extLst>
              <a:ext uri="{FF2B5EF4-FFF2-40B4-BE49-F238E27FC236}">
                <a16:creationId xmlns:a16="http://schemas.microsoft.com/office/drawing/2014/main" id="{C03AA4F5-39C6-4F36-85D0-2B10D39867BA}"/>
              </a:ext>
            </a:extLst>
          </p:cNvPr>
          <p:cNvSpPr>
            <a:spLocks noGrp="1"/>
          </p:cNvSpPr>
          <p:nvPr>
            <p:ph type="title"/>
          </p:nvPr>
        </p:nvSpPr>
        <p:spPr>
          <a:xfrm>
            <a:off x="619343" y="715237"/>
            <a:ext cx="4782873" cy="2101070"/>
          </a:xfrm>
        </p:spPr>
        <p:txBody>
          <a:bodyPr vert="horz" lIns="91440" tIns="45720" rIns="91440" bIns="45720" rtlCol="0" anchor="t">
            <a:noAutofit/>
          </a:bodyPr>
          <a:lstStyle/>
          <a:p>
            <a:r>
              <a:rPr lang="en-US" sz="2000" b="1" noProof="1">
                <a:solidFill>
                  <a:srgbClr val="002060"/>
                </a:solidFill>
              </a:rPr>
              <a:t>Czego nie wolno robić, kiedy dziecko się boi?</a:t>
            </a:r>
            <a:br>
              <a:rPr lang="en-US" sz="2000" b="1" noProof="1"/>
            </a:br>
            <a:endParaRPr lang="en-US" sz="2000" noProof="1">
              <a:solidFill>
                <a:srgbClr val="002060"/>
              </a:solidFill>
              <a:cs typeface="Calibri Light"/>
            </a:endParaRPr>
          </a:p>
          <a:p>
            <a:pPr marL="342900" indent="-342900">
              <a:buFont typeface="Arial"/>
              <a:buChar char="•"/>
            </a:pPr>
            <a:r>
              <a:rPr lang="en-US" sz="2000" noProof="1">
                <a:solidFill>
                  <a:srgbClr val="000000"/>
                </a:solidFill>
              </a:rPr>
              <a:t>Drwić z jego lęków, bagatelizować jego przeżyć, nazywać go tchórzem. </a:t>
            </a:r>
            <a:endParaRPr lang="en-US" sz="2000" noProof="1">
              <a:solidFill>
                <a:srgbClr val="000000"/>
              </a:solidFill>
              <a:cs typeface="Calibri Light"/>
            </a:endParaRPr>
          </a:p>
          <a:p>
            <a:pPr marL="342900" indent="-342900">
              <a:buFont typeface="Arial"/>
              <a:buChar char="•"/>
            </a:pPr>
            <a:r>
              <a:rPr lang="en-US" sz="2000" noProof="1">
                <a:solidFill>
                  <a:srgbClr val="000000"/>
                </a:solidFill>
              </a:rPr>
              <a:t>Zawstydzać go przed innymi. </a:t>
            </a:r>
            <a:endParaRPr lang="en-US" sz="2000" noProof="1">
              <a:solidFill>
                <a:srgbClr val="000000"/>
              </a:solidFill>
              <a:cs typeface="Calibri Light"/>
            </a:endParaRPr>
          </a:p>
          <a:p>
            <a:pPr marL="342900" indent="-342900">
              <a:buFont typeface="Arial"/>
              <a:buChar char="•"/>
            </a:pPr>
            <a:r>
              <a:rPr lang="en-US" sz="2000" noProof="1">
                <a:solidFill>
                  <a:srgbClr val="000000"/>
                </a:solidFill>
              </a:rPr>
              <a:t>Stosować terapii szokowej, zmuszać do stawienia czoła sytuacji budzącej lęk. </a:t>
            </a:r>
            <a:endParaRPr lang="en-US" sz="2000" noProof="1">
              <a:solidFill>
                <a:srgbClr val="000000"/>
              </a:solidFill>
              <a:cs typeface="Calibri Light"/>
            </a:endParaRPr>
          </a:p>
          <a:p>
            <a:pPr marL="342900" indent="-342900">
              <a:buFont typeface="Arial"/>
              <a:buChar char="•"/>
            </a:pPr>
            <a:r>
              <a:rPr lang="en-US" sz="2000" noProof="1">
                <a:solidFill>
                  <a:srgbClr val="000000"/>
                </a:solidFill>
              </a:rPr>
              <a:t>Niecierpliwić się okres utrzymywania</a:t>
            </a:r>
            <a:br>
              <a:rPr lang="en-US" sz="2000" noProof="1"/>
            </a:br>
            <a:r>
              <a:rPr lang="en-US" sz="2000" noProof="1">
                <a:solidFill>
                  <a:srgbClr val="000000"/>
                </a:solidFill>
              </a:rPr>
              <a:t>się lęku zależy od osobowości dziecka, potrwa tym krócej, im więcej spokoju </a:t>
            </a:r>
            <a:br>
              <a:rPr lang="en-US" sz="2000" noProof="1"/>
            </a:br>
            <a:r>
              <a:rPr lang="en-US" sz="2000" noProof="1">
                <a:solidFill>
                  <a:srgbClr val="000000"/>
                </a:solidFill>
              </a:rPr>
              <a:t>i tolerancji okażemy dziecku. </a:t>
            </a:r>
            <a:endParaRPr lang="en-US" sz="2000" noProof="1">
              <a:solidFill>
                <a:srgbClr val="000000"/>
              </a:solidFill>
              <a:cs typeface="Calibri Light"/>
            </a:endParaRPr>
          </a:p>
          <a:p>
            <a:pPr marL="342900" indent="-342900">
              <a:buFont typeface="Arial"/>
              <a:buChar char="•"/>
            </a:pPr>
            <a:r>
              <a:rPr lang="en-US" sz="2000" noProof="1">
                <a:solidFill>
                  <a:srgbClr val="000000"/>
                </a:solidFill>
              </a:rPr>
              <a:t>Zakładać, że dziecko boi się z czyjejś winy – własnej lub rodziców. </a:t>
            </a:r>
            <a:endParaRPr lang="en-US" sz="2000" noProof="1">
              <a:solidFill>
                <a:srgbClr val="000000"/>
              </a:solidFill>
              <a:cs typeface="Calibri Light"/>
            </a:endParaRPr>
          </a:p>
          <a:p>
            <a:pPr marL="342900" indent="-342900">
              <a:buFont typeface="Arial"/>
              <a:buChar char="•"/>
            </a:pPr>
            <a:r>
              <a:rPr lang="en-US" sz="2000" noProof="1">
                <a:solidFill>
                  <a:srgbClr val="000000"/>
                </a:solidFill>
              </a:rPr>
              <a:t>Uważać, że w tych lękach jest coś złego, nienormalnego. Lęk to jeden </a:t>
            </a:r>
            <a:br>
              <a:rPr lang="en-US" sz="2000" noProof="1"/>
            </a:br>
            <a:r>
              <a:rPr lang="en-US" sz="2000" noProof="1">
                <a:solidFill>
                  <a:srgbClr val="000000"/>
                </a:solidFill>
              </a:rPr>
              <a:t>z elementów psychicznego rozwoju. </a:t>
            </a:r>
            <a:endParaRPr lang="en-US" sz="2000" noProof="1">
              <a:solidFill>
                <a:srgbClr val="000000"/>
              </a:solidFill>
              <a:cs typeface="Calibri Light"/>
            </a:endParaRPr>
          </a:p>
          <a:p>
            <a:pPr marL="342900" indent="-342900">
              <a:buFont typeface="Arial"/>
              <a:buChar char="•"/>
            </a:pPr>
            <a:r>
              <a:rPr lang="en-US" sz="2000" noProof="1">
                <a:solidFill>
                  <a:srgbClr val="000000"/>
                </a:solidFill>
              </a:rPr>
              <a:t>Straszyć dziecka. Nigdy nawet w żartach nie wolno mówić mu, że mama czy tata już go nie kocha, odda go komuś innemu, zabierze go czarownica, bo jest niegrzeczne. </a:t>
            </a:r>
            <a:endParaRPr lang="en-US" sz="2000" noProof="1">
              <a:solidFill>
                <a:srgbClr val="000000"/>
              </a:solidFill>
              <a:cs typeface="Calibri Light"/>
            </a:endParaRPr>
          </a:p>
          <a:p>
            <a:endParaRPr lang="en-US" sz="2000" noProof="1">
              <a:solidFill>
                <a:srgbClr val="000000"/>
              </a:solidFill>
              <a:cs typeface="Calibri Light"/>
            </a:endParaRPr>
          </a:p>
        </p:txBody>
      </p:sp>
      <p:sp>
        <p:nvSpPr>
          <p:cNvPr id="15"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Obraz 3" descr="Obraz zawierający znak, rysunek, stop, talerz&#10;&#10;Opis wygenerowany przy bardzo wysokim poziomie pewności">
            <a:extLst>
              <a:ext uri="{FF2B5EF4-FFF2-40B4-BE49-F238E27FC236}">
                <a16:creationId xmlns:a16="http://schemas.microsoft.com/office/drawing/2014/main" id="{4FE43DA1-9B6E-410E-BE75-111A2C671812}"/>
              </a:ext>
            </a:extLst>
          </p:cNvPr>
          <p:cNvPicPr>
            <a:picLocks noChangeAspect="1"/>
          </p:cNvPicPr>
          <p:nvPr/>
        </p:nvPicPr>
        <p:blipFill rotWithShape="1">
          <a:blip r:embed="rId3"/>
          <a:srcRect l="6529" r="6573" b="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742735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354E45-C426-4A11-9F28-7372D9435091}"/>
              </a:ext>
            </a:extLst>
          </p:cNvPr>
          <p:cNvSpPr>
            <a:spLocks noGrp="1"/>
          </p:cNvSpPr>
          <p:nvPr>
            <p:ph type="title"/>
          </p:nvPr>
        </p:nvSpPr>
        <p:spPr>
          <a:xfrm>
            <a:off x="6385681" y="2926959"/>
            <a:ext cx="5537592" cy="2889114"/>
          </a:xfrm>
        </p:spPr>
        <p:txBody>
          <a:bodyPr vert="horz" lIns="91440" tIns="45720" rIns="91440" bIns="45720" rtlCol="0" anchor="b">
            <a:noAutofit/>
          </a:bodyPr>
          <a:lstStyle/>
          <a:p>
            <a:pPr algn="ctr"/>
            <a:r>
              <a:rPr lang="en-US" sz="2800" noProof="1"/>
              <a:t>Jeżeli dziecko boi się jakichś ważnych, życiowych sytuacji, które jednak musi znosić, np. szkoły, staraj się dociec szczegółowych przyczyn lęku. </a:t>
            </a:r>
            <a:endParaRPr lang="en-US" sz="2800" noProof="1">
              <a:cs typeface="Calibri Light"/>
            </a:endParaRPr>
          </a:p>
          <a:p>
            <a:pPr algn="ctr"/>
            <a:r>
              <a:rPr lang="en-US" sz="2800" noProof="1"/>
              <a:t>Jeżeli lęk Waszego dziecka jest bardzo nasilony, nie zmniejsza się </a:t>
            </a:r>
            <a:br>
              <a:rPr lang="en-US" sz="2800" noProof="1"/>
            </a:br>
            <a:r>
              <a:rPr lang="en-US" sz="2800" noProof="1"/>
              <a:t>z upływem czasu, wpływa znacząco na codzienne funkcjonowanie dziecka i jego kontakty z otoczeniem, należy skorzystać z porady psychologa. </a:t>
            </a:r>
            <a:endParaRPr lang="en-US" sz="2800" noProof="1">
              <a:cs typeface="Calibri Light"/>
            </a:endParaRPr>
          </a:p>
          <a:p>
            <a:pPr algn="ctr"/>
            <a:endParaRPr lang="en-US" sz="2800" noProof="1">
              <a:cs typeface="Calibri Light"/>
            </a:endParaRPr>
          </a:p>
        </p:txBody>
      </p:sp>
      <p:sp>
        <p:nvSpPr>
          <p:cNvPr id="7" name="Freeform: Shape 7">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Obraz 3" descr="Obraz zawierający rysunek&#10;&#10;Opis wygenerowany przy bardzo wysokim poziomie pewności">
            <a:extLst>
              <a:ext uri="{FF2B5EF4-FFF2-40B4-BE49-F238E27FC236}">
                <a16:creationId xmlns:a16="http://schemas.microsoft.com/office/drawing/2014/main" id="{017D8016-88B9-43E8-A7F4-3733E7C5064C}"/>
              </a:ext>
            </a:extLst>
          </p:cNvPr>
          <p:cNvPicPr>
            <a:picLocks noChangeAspect="1"/>
          </p:cNvPicPr>
          <p:nvPr/>
        </p:nvPicPr>
        <p:blipFill rotWithShape="1">
          <a:blip r:embed="rId2"/>
          <a:srcRect l="5934" r="1812"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31041949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451FDD6F-AA75-4EB7-86AE-081B5F7AC5DC}"/>
              </a:ext>
            </a:extLst>
          </p:cNvPr>
          <p:cNvSpPr>
            <a:spLocks noGrp="1"/>
          </p:cNvSpPr>
          <p:nvPr>
            <p:ph type="title"/>
          </p:nvPr>
        </p:nvSpPr>
        <p:spPr>
          <a:xfrm>
            <a:off x="2505499" y="1712649"/>
            <a:ext cx="7181001" cy="3974124"/>
          </a:xfrm>
        </p:spPr>
        <p:txBody>
          <a:bodyPr vert="horz" lIns="91440" tIns="45720" rIns="91440" bIns="45720" rtlCol="0" anchor="ctr">
            <a:noAutofit/>
          </a:bodyPr>
          <a:lstStyle/>
          <a:p>
            <a:pPr algn="ctr"/>
            <a:r>
              <a:rPr lang="pl-PL" sz="2000" b="1">
                <a:solidFill>
                  <a:schemeClr val="bg1">
                    <a:lumMod val="95000"/>
                    <a:lumOff val="5000"/>
                  </a:schemeClr>
                </a:solidFill>
                <a:ea typeface="+mj-lt"/>
                <a:cs typeface="+mj-lt"/>
              </a:rPr>
              <a:t>Jak można pomóc dziecku?</a:t>
            </a:r>
            <a:br>
              <a:rPr lang="pl-PL" sz="2000">
                <a:ea typeface="+mj-lt"/>
                <a:cs typeface="+mj-lt"/>
              </a:rPr>
            </a:br>
            <a:r>
              <a:rPr lang="pl-PL" sz="2000">
                <a:solidFill>
                  <a:schemeClr val="bg1">
                    <a:lumMod val="95000"/>
                    <a:lumOff val="5000"/>
                  </a:schemeClr>
                </a:solidFill>
                <a:ea typeface="+mj-lt"/>
                <a:cs typeface="+mj-lt"/>
              </a:rPr>
              <a:t>•Spróbuj zrozumieć jego lęk. Pamiętaj, że z niego wyrośnie. Powiedz mu: „ </a:t>
            </a:r>
            <a:r>
              <a:rPr lang="pl-PL" sz="2000" b="1" i="1">
                <a:solidFill>
                  <a:schemeClr val="bg1">
                    <a:lumMod val="95000"/>
                    <a:lumOff val="5000"/>
                  </a:schemeClr>
                </a:solidFill>
                <a:ea typeface="+mj-lt"/>
                <a:cs typeface="+mj-lt"/>
              </a:rPr>
              <a:t>każdy się czasem boi i nie ma w tym niczego nagannego”. </a:t>
            </a:r>
            <a:endParaRPr lang="pl-PL" sz="2000">
              <a:solidFill>
                <a:schemeClr val="bg1">
                  <a:lumMod val="95000"/>
                  <a:lumOff val="5000"/>
                </a:schemeClr>
              </a:solidFill>
              <a:cs typeface="Calibri Light"/>
            </a:endParaRPr>
          </a:p>
          <a:p>
            <a:pPr algn="ctr"/>
            <a:r>
              <a:rPr lang="pl-PL" sz="2000">
                <a:solidFill>
                  <a:schemeClr val="bg1">
                    <a:lumMod val="95000"/>
                    <a:lumOff val="5000"/>
                  </a:schemeClr>
                </a:solidFill>
                <a:ea typeface="+mj-lt"/>
                <a:cs typeface="+mj-lt"/>
              </a:rPr>
              <a:t>•Staraj się poznać przyczyny lęku i pozwól przez jakiś czas unikać budzącej lęk sytuacji. </a:t>
            </a:r>
            <a:endParaRPr lang="pl-PL" sz="2000">
              <a:solidFill>
                <a:schemeClr val="bg1">
                  <a:lumMod val="95000"/>
                  <a:lumOff val="5000"/>
                </a:schemeClr>
              </a:solidFill>
              <a:cs typeface="Calibri Light"/>
            </a:endParaRPr>
          </a:p>
          <a:p>
            <a:pPr algn="ctr"/>
            <a:r>
              <a:rPr lang="pl-PL" sz="2000">
                <a:solidFill>
                  <a:schemeClr val="bg1">
                    <a:lumMod val="95000"/>
                    <a:lumOff val="5000"/>
                  </a:schemeClr>
                </a:solidFill>
                <a:ea typeface="+mj-lt"/>
                <a:cs typeface="+mj-lt"/>
              </a:rPr>
              <a:t>•Stosuj metodę małych kroków. Pozwól stopniowo oswajać się </a:t>
            </a:r>
            <a:br>
              <a:rPr lang="pl-PL" sz="2000">
                <a:solidFill>
                  <a:schemeClr val="bg1">
                    <a:lumMod val="95000"/>
                    <a:lumOff val="5000"/>
                  </a:schemeClr>
                </a:solidFill>
                <a:ea typeface="+mj-lt"/>
                <a:cs typeface="+mj-lt"/>
              </a:rPr>
            </a:br>
            <a:r>
              <a:rPr lang="pl-PL" sz="2000">
                <a:solidFill>
                  <a:schemeClr val="bg1">
                    <a:lumMod val="95000"/>
                    <a:lumOff val="5000"/>
                  </a:schemeClr>
                </a:solidFill>
                <a:ea typeface="+mj-lt"/>
                <a:cs typeface="+mj-lt"/>
              </a:rPr>
              <a:t>z obiektem lub sytuacją, której się boi. </a:t>
            </a:r>
            <a:endParaRPr lang="pl-PL" sz="2000">
              <a:solidFill>
                <a:schemeClr val="bg1">
                  <a:lumMod val="95000"/>
                  <a:lumOff val="5000"/>
                </a:schemeClr>
              </a:solidFill>
              <a:cs typeface="Calibri Light"/>
            </a:endParaRPr>
          </a:p>
          <a:p>
            <a:pPr algn="ctr"/>
            <a:r>
              <a:rPr lang="pl-PL" sz="2000">
                <a:solidFill>
                  <a:schemeClr val="bg1">
                    <a:lumMod val="95000"/>
                    <a:lumOff val="5000"/>
                  </a:schemeClr>
                </a:solidFill>
                <a:ea typeface="+mj-lt"/>
                <a:cs typeface="+mj-lt"/>
              </a:rPr>
              <a:t>Uwaga: Takie stopniowanie nie zawsze się sprawdza!</a:t>
            </a:r>
            <a:endParaRPr lang="pl-PL" sz="2000">
              <a:solidFill>
                <a:schemeClr val="bg1">
                  <a:lumMod val="95000"/>
                  <a:lumOff val="5000"/>
                </a:schemeClr>
              </a:solidFill>
              <a:cs typeface="Calibri Light"/>
            </a:endParaRPr>
          </a:p>
          <a:p>
            <a:pPr algn="ctr"/>
            <a:r>
              <a:rPr lang="pl-PL" sz="2000">
                <a:solidFill>
                  <a:schemeClr val="bg1">
                    <a:lumMod val="95000"/>
                    <a:lumOff val="5000"/>
                  </a:schemeClr>
                </a:solidFill>
                <a:ea typeface="+mj-lt"/>
                <a:cs typeface="+mj-lt"/>
              </a:rPr>
              <a:t>•Zapoznaj się z tym, czego boją się dzieci w różnych okresach rozwoju. Wiedza o tym, że niektóre rodzaje lęków są typowe dla danego wieku i na ogół szybko mijają pozwoli mniej się nimi przejmować. </a:t>
            </a:r>
            <a:endParaRPr lang="pl-PL" sz="2000">
              <a:solidFill>
                <a:schemeClr val="bg1">
                  <a:lumMod val="95000"/>
                  <a:lumOff val="5000"/>
                </a:schemeClr>
              </a:solidFill>
              <a:cs typeface="Calibri Light"/>
            </a:endParaRPr>
          </a:p>
          <a:p>
            <a:pPr algn="ctr"/>
            <a:r>
              <a:rPr lang="pl-PL" sz="2000">
                <a:solidFill>
                  <a:schemeClr val="bg1">
                    <a:lumMod val="95000"/>
                    <a:lumOff val="5000"/>
                  </a:schemeClr>
                </a:solidFill>
                <a:ea typeface="+mj-lt"/>
                <a:cs typeface="+mj-lt"/>
              </a:rPr>
              <a:t>•Sprawdzaj, jakie programy ogląda dziecko w telewizji. Nie pozwól na oglądanie programów zawierających sceny pełne agresji, przemocy, nieszczęść. </a:t>
            </a:r>
            <a:endParaRPr lang="pl-PL" sz="2000">
              <a:solidFill>
                <a:schemeClr val="bg1">
                  <a:lumMod val="95000"/>
                  <a:lumOff val="5000"/>
                </a:schemeClr>
              </a:solidFill>
              <a:cs typeface="Calibri Light"/>
            </a:endParaRPr>
          </a:p>
          <a:p>
            <a:pPr algn="ctr"/>
            <a:endParaRPr lang="pl-PL" sz="1800">
              <a:solidFill>
                <a:schemeClr val="bg1">
                  <a:lumMod val="95000"/>
                  <a:lumOff val="5000"/>
                </a:schemeClr>
              </a:solidFill>
              <a:cs typeface="Calibri Light"/>
            </a:endParaRPr>
          </a:p>
        </p:txBody>
      </p:sp>
    </p:spTree>
    <p:extLst>
      <p:ext uri="{BB962C8B-B14F-4D97-AF65-F5344CB8AC3E}">
        <p14:creationId xmlns:p14="http://schemas.microsoft.com/office/powerpoint/2010/main" val="84576196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ytuł 1">
            <a:extLst>
              <a:ext uri="{FF2B5EF4-FFF2-40B4-BE49-F238E27FC236}">
                <a16:creationId xmlns:a16="http://schemas.microsoft.com/office/drawing/2014/main" id="{0150914B-967D-426B-A90F-D6A9EA3498EE}"/>
              </a:ext>
            </a:extLst>
          </p:cNvPr>
          <p:cNvSpPr>
            <a:spLocks noGrp="1"/>
          </p:cNvSpPr>
          <p:nvPr>
            <p:ph type="title"/>
          </p:nvPr>
        </p:nvSpPr>
        <p:spPr>
          <a:xfrm>
            <a:off x="709580" y="1627632"/>
            <a:ext cx="4672584" cy="2101070"/>
          </a:xfrm>
        </p:spPr>
        <p:txBody>
          <a:bodyPr vert="horz" lIns="91440" tIns="45720" rIns="91440" bIns="45720" rtlCol="0" anchor="t">
            <a:noAutofit/>
          </a:bodyPr>
          <a:lstStyle/>
          <a:p>
            <a:pPr algn="ctr"/>
            <a:r>
              <a:rPr lang="en-US" sz="2800" b="1" noProof="1">
                <a:solidFill>
                  <a:srgbClr val="000000"/>
                </a:solidFill>
              </a:rPr>
              <a:t>Jak pomóc młodszemu dziecku radzić sobie z lękiem?</a:t>
            </a:r>
            <a:br>
              <a:rPr lang="en-US" sz="2800" b="1" noProof="1"/>
            </a:br>
            <a:r>
              <a:rPr lang="en-US" sz="2800" noProof="1">
                <a:solidFill>
                  <a:srgbClr val="000000"/>
                </a:solidFill>
              </a:rPr>
              <a:t>Jeśli przyjdzie taki dzień, kiedy w waszym domu „zamieszka potwór”, warto zastosować kilka strategii, by wzmocnić poczucie bezpieczeństwa dziecka:</a:t>
            </a:r>
            <a:endParaRPr lang="en-US" sz="2800" b="1" noProof="1">
              <a:solidFill>
                <a:srgbClr val="000000"/>
              </a:solidFill>
              <a:cs typeface="Calibri Light" panose="020F0302020204030204"/>
            </a:endParaRPr>
          </a:p>
          <a:p>
            <a:pPr algn="ctr"/>
            <a:endParaRPr lang="en-US" sz="2100" b="1" noProof="1">
              <a:solidFill>
                <a:srgbClr val="000000"/>
              </a:solidFill>
              <a:cs typeface="Calibri Light" panose="020F0302020204030204"/>
            </a:endParaRPr>
          </a:p>
        </p:txBody>
      </p:sp>
      <p:sp>
        <p:nvSpPr>
          <p:cNvPr id="20"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Obraz 3">
            <a:extLst>
              <a:ext uri="{FF2B5EF4-FFF2-40B4-BE49-F238E27FC236}">
                <a16:creationId xmlns:a16="http://schemas.microsoft.com/office/drawing/2014/main" id="{B93D8C3B-4838-4B1D-B424-545703F7DAA0}"/>
              </a:ext>
            </a:extLst>
          </p:cNvPr>
          <p:cNvPicPr>
            <a:picLocks noChangeAspect="1"/>
          </p:cNvPicPr>
          <p:nvPr/>
        </p:nvPicPr>
        <p:blipFill rotWithShape="1">
          <a:blip r:embed="rId3"/>
          <a:srcRect l="9949" r="3153" b="3"/>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375967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91919A-A39C-4C23-88B4-740480070A2A}"/>
              </a:ext>
            </a:extLst>
          </p:cNvPr>
          <p:cNvSpPr>
            <a:spLocks noGrp="1"/>
          </p:cNvSpPr>
          <p:nvPr>
            <p:ph type="title"/>
          </p:nvPr>
        </p:nvSpPr>
        <p:spPr>
          <a:xfrm>
            <a:off x="838199" y="2661151"/>
            <a:ext cx="10515600" cy="1325563"/>
          </a:xfrm>
        </p:spPr>
        <p:txBody>
          <a:bodyPr vert="horz" lIns="91440" tIns="45720" rIns="91440" bIns="45720" rtlCol="0" anchor="ctr">
            <a:noAutofit/>
          </a:bodyPr>
          <a:lstStyle/>
          <a:p>
            <a:pPr algn="ctr"/>
            <a:r>
              <a:rPr lang="pl-PL" sz="3200" b="1">
                <a:solidFill>
                  <a:srgbClr val="002060"/>
                </a:solidFill>
                <a:ea typeface="+mj-lt"/>
                <a:cs typeface="+mj-lt"/>
              </a:rPr>
              <a:t>Strategia 1: „</a:t>
            </a:r>
            <a:r>
              <a:rPr lang="pl-PL" sz="3200" b="1" i="1">
                <a:solidFill>
                  <a:srgbClr val="002060"/>
                </a:solidFill>
                <a:ea typeface="+mj-lt"/>
                <a:cs typeface="+mj-lt"/>
              </a:rPr>
              <a:t>Potworze, oswoję cię!</a:t>
            </a:r>
            <a:r>
              <a:rPr lang="pl-PL" sz="3200" b="1">
                <a:solidFill>
                  <a:srgbClr val="002060"/>
                </a:solidFill>
                <a:ea typeface="+mj-lt"/>
                <a:cs typeface="+mj-lt"/>
              </a:rPr>
              <a:t>”</a:t>
            </a:r>
            <a:br>
              <a:rPr lang="pl-PL" sz="3200" b="1">
                <a:solidFill>
                  <a:srgbClr val="002060"/>
                </a:solidFill>
                <a:ea typeface="+mj-lt"/>
                <a:cs typeface="+mj-lt"/>
              </a:rPr>
            </a:br>
            <a:r>
              <a:rPr lang="pl-PL" sz="3200">
                <a:ea typeface="+mj-lt"/>
                <a:cs typeface="+mj-lt"/>
              </a:rPr>
              <a:t>Pokazujemy dziecku, że z tymi okropnymi potworami można się zaprzyjaźnić. Tłumaczymy, że one wcale nie zjadają dzieci, </a:t>
            </a:r>
            <a:br>
              <a:rPr lang="pl-PL" sz="3200">
                <a:ea typeface="+mj-lt"/>
                <a:cs typeface="+mj-lt"/>
              </a:rPr>
            </a:br>
            <a:r>
              <a:rPr lang="pl-PL" sz="3200">
                <a:ea typeface="+mj-lt"/>
                <a:cs typeface="+mj-lt"/>
              </a:rPr>
              <a:t>a wolą marchewkę i brokuły, a kiedy je poczęstujemy np. sałatką, to na pewno zostaną naszymi przyjaciółmi. Można też pokazać, że potwory lubią jakąś konkretną rzecz, np. kolorowe kamyki, i przygotować, kilka z dzieckiem, dzięki temu maluch zawsze może mieć je w kieszeni, przy sobie i kiedy tylko pomyśli o złym potworze, będzie miał na niego sposób.</a:t>
            </a:r>
            <a:endParaRPr lang="pl-PL" sz="3200">
              <a:cs typeface="Calibri Light" panose="020F0302020204030204"/>
            </a:endParaRPr>
          </a:p>
          <a:p>
            <a:endParaRPr lang="pl-PL" sz="3200" b="1">
              <a:ea typeface="+mj-lt"/>
              <a:cs typeface="+mj-lt"/>
            </a:endParaRPr>
          </a:p>
        </p:txBody>
      </p:sp>
      <p:cxnSp>
        <p:nvCxnSpPr>
          <p:cNvPr id="4" name="Straight Arrow Connector 4">
            <a:extLst>
              <a:ext uri="{FF2B5EF4-FFF2-40B4-BE49-F238E27FC236}">
                <a16:creationId xmlns:a16="http://schemas.microsoft.com/office/drawing/2014/main" id="{E57F6DE5-C2D6-4436-9792-404AAEC5198E}"/>
              </a:ext>
            </a:extLst>
          </p:cNvPr>
          <p:cNvCxnSpPr/>
          <p:nvPr/>
        </p:nvCxnSpPr>
        <p:spPr>
          <a:xfrm>
            <a:off x="949985" y="770267"/>
            <a:ext cx="10279809" cy="71886"/>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4">
            <a:extLst>
              <a:ext uri="{FF2B5EF4-FFF2-40B4-BE49-F238E27FC236}">
                <a16:creationId xmlns:a16="http://schemas.microsoft.com/office/drawing/2014/main" id="{5A1EAA8B-DFB1-4A39-B75D-DB7EE47D6818}"/>
              </a:ext>
            </a:extLst>
          </p:cNvPr>
          <p:cNvCxnSpPr/>
          <p:nvPr/>
        </p:nvCxnSpPr>
        <p:spPr>
          <a:xfrm>
            <a:off x="951990" y="5665114"/>
            <a:ext cx="10279809" cy="71886"/>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758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E64C9F-62E2-4F84-B754-8447D264B1B6}"/>
              </a:ext>
            </a:extLst>
          </p:cNvPr>
          <p:cNvSpPr>
            <a:spLocks noGrp="1"/>
          </p:cNvSpPr>
          <p:nvPr>
            <p:ph type="title"/>
          </p:nvPr>
        </p:nvSpPr>
        <p:spPr>
          <a:xfrm>
            <a:off x="838200" y="3132389"/>
            <a:ext cx="10515600" cy="1325563"/>
          </a:xfrm>
        </p:spPr>
        <p:txBody>
          <a:bodyPr vert="horz" lIns="91440" tIns="45720" rIns="91440" bIns="45720" rtlCol="0" anchor="ctr">
            <a:noAutofit/>
          </a:bodyPr>
          <a:lstStyle/>
          <a:p>
            <a:pPr algn="ctr"/>
            <a:r>
              <a:rPr lang="pl-PL" sz="3200" b="1">
                <a:solidFill>
                  <a:srgbClr val="002060"/>
                </a:solidFill>
                <a:ea typeface="+mj-lt"/>
                <a:cs typeface="+mj-lt"/>
              </a:rPr>
              <a:t>Strategia 2: „Pokonanie”</a:t>
            </a:r>
            <a:br>
              <a:rPr lang="pl-PL" sz="3200" b="1">
                <a:ea typeface="+mj-lt"/>
                <a:cs typeface="+mj-lt"/>
              </a:rPr>
            </a:br>
            <a:r>
              <a:rPr lang="pl-PL" sz="3200">
                <a:ea typeface="+mj-lt"/>
                <a:cs typeface="+mj-lt"/>
              </a:rPr>
              <a:t>Pokazujemy dziecku, że istnieją magiczne sposoby na wygonienie potwora z pokoju, np. spryskanie całego domu konkretnym zapachem, za którym nielubiany gość nie przepada, i pozostawienie buteleczki z preparatem na widocznym miejscu, by zawsze szybko można było po niego sięgnąć. Można przygotować specjalną butelkę, kolorową, magiczną, można udekorować miejsce, w którym będzie zawsze stała. Angażując w takie czynności dzieci, dajemy im pewne poczucie kontroli nad sytuacją, dzięki czemu lęk zostaje zmniejszony.</a:t>
            </a:r>
            <a:endParaRPr lang="pl-PL" sz="3200">
              <a:cs typeface="Calibri Light"/>
            </a:endParaRPr>
          </a:p>
          <a:p>
            <a:pPr algn="ctr"/>
            <a:endParaRPr lang="pl-PL" sz="3200" b="1">
              <a:ea typeface="+mj-lt"/>
              <a:cs typeface="+mj-lt"/>
            </a:endParaRPr>
          </a:p>
        </p:txBody>
      </p:sp>
      <p:cxnSp>
        <p:nvCxnSpPr>
          <p:cNvPr id="4" name="Straight Arrow Connector 4">
            <a:extLst>
              <a:ext uri="{FF2B5EF4-FFF2-40B4-BE49-F238E27FC236}">
                <a16:creationId xmlns:a16="http://schemas.microsoft.com/office/drawing/2014/main" id="{F502CE83-508B-4224-A983-A9FF018FC6AE}"/>
              </a:ext>
            </a:extLst>
          </p:cNvPr>
          <p:cNvCxnSpPr/>
          <p:nvPr/>
        </p:nvCxnSpPr>
        <p:spPr>
          <a:xfrm>
            <a:off x="909880" y="790320"/>
            <a:ext cx="10279809" cy="71886"/>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4">
            <a:extLst>
              <a:ext uri="{FF2B5EF4-FFF2-40B4-BE49-F238E27FC236}">
                <a16:creationId xmlns:a16="http://schemas.microsoft.com/office/drawing/2014/main" id="{AA7C96FC-5543-4C90-9515-4CF513612189}"/>
              </a:ext>
            </a:extLst>
          </p:cNvPr>
          <p:cNvCxnSpPr/>
          <p:nvPr/>
        </p:nvCxnSpPr>
        <p:spPr>
          <a:xfrm>
            <a:off x="951990" y="6206535"/>
            <a:ext cx="10279809" cy="71886"/>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51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B6836D-CAC4-4476-8E36-F92FAF5E2C21}"/>
              </a:ext>
            </a:extLst>
          </p:cNvPr>
          <p:cNvSpPr>
            <a:spLocks noGrp="1"/>
          </p:cNvSpPr>
          <p:nvPr>
            <p:ph type="title"/>
          </p:nvPr>
        </p:nvSpPr>
        <p:spPr>
          <a:xfrm>
            <a:off x="798095" y="3232651"/>
            <a:ext cx="10515600" cy="1325563"/>
          </a:xfrm>
        </p:spPr>
        <p:txBody>
          <a:bodyPr>
            <a:normAutofit fontScale="90000"/>
          </a:bodyPr>
          <a:lstStyle/>
          <a:p>
            <a:pPr algn="ctr"/>
            <a:r>
              <a:rPr lang="pl-PL" sz="3200" b="1">
                <a:solidFill>
                  <a:srgbClr val="002060"/>
                </a:solidFill>
                <a:ea typeface="+mj-lt"/>
                <a:cs typeface="+mj-lt"/>
              </a:rPr>
              <a:t>Strategia 3: „Magiczna osłona”</a:t>
            </a:r>
            <a:br>
              <a:rPr lang="pl-PL" sz="3200" b="1">
                <a:ea typeface="+mj-lt"/>
                <a:cs typeface="+mj-lt"/>
              </a:rPr>
            </a:br>
            <a:r>
              <a:rPr lang="pl-PL" sz="3200">
                <a:ea typeface="+mj-lt"/>
                <a:cs typeface="+mj-lt"/>
              </a:rPr>
              <a:t>Szukamy rzeczy, która stanie się tzw. barierą bezpieczeństwa, </a:t>
            </a:r>
            <a:br>
              <a:rPr lang="pl-PL" sz="3200">
                <a:ea typeface="+mj-lt"/>
                <a:cs typeface="+mj-lt"/>
              </a:rPr>
            </a:br>
            <a:r>
              <a:rPr lang="pl-PL" sz="3200">
                <a:ea typeface="+mj-lt"/>
                <a:cs typeface="+mj-lt"/>
              </a:rPr>
              <a:t>np. pościeli, kocyka, pieluszki. Kiedy otulimy nią mocno malucha, żaden potwór nie będzie mógł się do niego zbliżyć. Dzięki takim rytuałom zwiększamy poczucie bezpieczeństwa </a:t>
            </a:r>
            <a:br>
              <a:rPr lang="pl-PL" sz="3200">
                <a:ea typeface="+mj-lt"/>
                <a:cs typeface="+mj-lt"/>
              </a:rPr>
            </a:br>
            <a:r>
              <a:rPr lang="pl-PL" sz="3200">
                <a:ea typeface="+mj-lt"/>
                <a:cs typeface="+mj-lt"/>
              </a:rPr>
              <a:t>u dzieci.</a:t>
            </a:r>
            <a:endParaRPr lang="pl-PL" sz="3200" b="1">
              <a:ea typeface="+mj-lt"/>
              <a:cs typeface="+mj-lt"/>
            </a:endParaRPr>
          </a:p>
          <a:p>
            <a:pPr algn="ctr"/>
            <a:br>
              <a:rPr lang="pl-PL" b="1">
                <a:ea typeface="+mj-lt"/>
                <a:cs typeface="+mj-lt"/>
              </a:rPr>
            </a:br>
            <a:endParaRPr lang="pl-PL" sz="3200" b="1">
              <a:ea typeface="+mj-lt"/>
              <a:cs typeface="+mj-lt"/>
            </a:endParaRPr>
          </a:p>
        </p:txBody>
      </p:sp>
      <p:cxnSp>
        <p:nvCxnSpPr>
          <p:cNvPr id="4" name="Straight Arrow Connector 4">
            <a:extLst>
              <a:ext uri="{FF2B5EF4-FFF2-40B4-BE49-F238E27FC236}">
                <a16:creationId xmlns:a16="http://schemas.microsoft.com/office/drawing/2014/main" id="{98033EE4-03B8-45E6-97CF-6F8A1CFE7927}"/>
              </a:ext>
            </a:extLst>
          </p:cNvPr>
          <p:cNvCxnSpPr/>
          <p:nvPr/>
        </p:nvCxnSpPr>
        <p:spPr>
          <a:xfrm>
            <a:off x="960012" y="1552320"/>
            <a:ext cx="10279809" cy="71886"/>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4">
            <a:extLst>
              <a:ext uri="{FF2B5EF4-FFF2-40B4-BE49-F238E27FC236}">
                <a16:creationId xmlns:a16="http://schemas.microsoft.com/office/drawing/2014/main" id="{85677DCE-3387-4BF1-AD90-6F313F221BE1}"/>
              </a:ext>
            </a:extLst>
          </p:cNvPr>
          <p:cNvCxnSpPr/>
          <p:nvPr/>
        </p:nvCxnSpPr>
        <p:spPr>
          <a:xfrm>
            <a:off x="799591" y="5362320"/>
            <a:ext cx="10279809" cy="71886"/>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015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2461B9-9D58-4DCC-9EFA-195F76498707}"/>
              </a:ext>
            </a:extLst>
          </p:cNvPr>
          <p:cNvSpPr>
            <a:spLocks noGrp="1"/>
          </p:cNvSpPr>
          <p:nvPr>
            <p:ph type="title"/>
          </p:nvPr>
        </p:nvSpPr>
        <p:spPr>
          <a:xfrm>
            <a:off x="707858" y="3012072"/>
            <a:ext cx="10515600" cy="1325563"/>
          </a:xfrm>
        </p:spPr>
        <p:txBody>
          <a:bodyPr vert="horz" lIns="91440" tIns="45720" rIns="91440" bIns="45720" rtlCol="0" anchor="ctr">
            <a:noAutofit/>
          </a:bodyPr>
          <a:lstStyle/>
          <a:p>
            <a:pPr algn="ctr"/>
            <a:r>
              <a:rPr lang="pl-PL" sz="3200" b="1">
                <a:solidFill>
                  <a:srgbClr val="002060"/>
                </a:solidFill>
                <a:ea typeface="+mj-lt"/>
                <a:cs typeface="+mj-lt"/>
              </a:rPr>
              <a:t>Strategia 4:  „Mam swojego obrońcę”</a:t>
            </a:r>
            <a:br>
              <a:rPr lang="pl-PL" sz="3200" b="1">
                <a:ea typeface="+mj-lt"/>
                <a:cs typeface="+mj-lt"/>
              </a:rPr>
            </a:br>
            <a:r>
              <a:rPr lang="pl-PL" sz="3200">
                <a:ea typeface="+mj-lt"/>
                <a:cs typeface="+mj-lt"/>
              </a:rPr>
              <a:t>Prosty i skuteczny sposób, nie tylko na potwory, ale na danie dziecku poczucia bezpieczeństwa w gotowej postaci, czy to maskotki, czy innej figurki. Warto stworzyć do tego odpowiednią historię, by dziecko poczuło się naprawdę ważne, a nowy członek rodziny był wyjątkowy </a:t>
            </a:r>
            <a:br>
              <a:rPr lang="pl-PL" sz="3200">
                <a:ea typeface="+mj-lt"/>
                <a:cs typeface="+mj-lt"/>
              </a:rPr>
            </a:br>
            <a:r>
              <a:rPr lang="pl-PL" sz="3200">
                <a:ea typeface="+mj-lt"/>
                <a:cs typeface="+mj-lt"/>
              </a:rPr>
              <a:t>np. miś, który przyleciał z odległej krainy, </a:t>
            </a:r>
            <a:br>
              <a:rPr lang="pl-PL" sz="3200">
                <a:ea typeface="+mj-lt"/>
                <a:cs typeface="+mj-lt"/>
              </a:rPr>
            </a:br>
            <a:r>
              <a:rPr lang="pl-PL" sz="3200">
                <a:ea typeface="+mj-lt"/>
                <a:cs typeface="+mj-lt"/>
              </a:rPr>
              <a:t>by dzielnie bronić malucha przed potworami.</a:t>
            </a:r>
            <a:endParaRPr lang="pl-PL" sz="3200" b="1">
              <a:ea typeface="+mj-lt"/>
              <a:cs typeface="+mj-lt"/>
            </a:endParaRPr>
          </a:p>
          <a:p>
            <a:pPr algn="ctr"/>
            <a:r>
              <a:rPr lang="pl-PL" sz="3200">
                <a:ea typeface="+mj-lt"/>
                <a:cs typeface="+mj-lt"/>
              </a:rPr>
              <a:t>Można oczywiście stosować kilka strategii naraz – ważne, by zmniejszyły lęk u dziecka. Przydatne również są w takich sytuacjach </a:t>
            </a:r>
            <a:r>
              <a:rPr lang="pl-PL" sz="3200" b="1">
                <a:ea typeface="+mj-lt"/>
                <a:cs typeface="+mj-lt"/>
              </a:rPr>
              <a:t>bajki terapeutyczne</a:t>
            </a:r>
            <a:r>
              <a:rPr lang="pl-PL" sz="3200">
                <a:ea typeface="+mj-lt"/>
                <a:cs typeface="+mj-lt"/>
              </a:rPr>
              <a:t>, które można odnieść do konkretnej sytuacji czy lęku.</a:t>
            </a:r>
            <a:endParaRPr lang="pl-PL" sz="3200">
              <a:cs typeface="Calibri Light"/>
            </a:endParaRPr>
          </a:p>
          <a:p>
            <a:pPr algn="ctr"/>
            <a:endParaRPr lang="pl-PL" sz="3200" b="1">
              <a:ea typeface="+mj-lt"/>
              <a:cs typeface="+mj-lt"/>
            </a:endParaRPr>
          </a:p>
        </p:txBody>
      </p:sp>
      <p:cxnSp>
        <p:nvCxnSpPr>
          <p:cNvPr id="4" name="Straight Arrow Connector 4">
            <a:extLst>
              <a:ext uri="{FF2B5EF4-FFF2-40B4-BE49-F238E27FC236}">
                <a16:creationId xmlns:a16="http://schemas.microsoft.com/office/drawing/2014/main" id="{744E4878-DEF4-4843-80C9-1302DC9DC9A4}"/>
              </a:ext>
            </a:extLst>
          </p:cNvPr>
          <p:cNvCxnSpPr/>
          <p:nvPr/>
        </p:nvCxnSpPr>
        <p:spPr>
          <a:xfrm>
            <a:off x="819644" y="459452"/>
            <a:ext cx="10279809" cy="71886"/>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4">
            <a:extLst>
              <a:ext uri="{FF2B5EF4-FFF2-40B4-BE49-F238E27FC236}">
                <a16:creationId xmlns:a16="http://schemas.microsoft.com/office/drawing/2014/main" id="{559040C5-CB95-4008-8CA7-ED3CA9CC60C2}"/>
              </a:ext>
            </a:extLst>
          </p:cNvPr>
          <p:cNvCxnSpPr/>
          <p:nvPr/>
        </p:nvCxnSpPr>
        <p:spPr>
          <a:xfrm>
            <a:off x="960012" y="6264688"/>
            <a:ext cx="10279809" cy="71886"/>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488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EF19E0-BC35-4BDA-854A-FF0A87EE7CF7}"/>
              </a:ext>
            </a:extLst>
          </p:cNvPr>
          <p:cNvSpPr>
            <a:spLocks noGrp="1"/>
          </p:cNvSpPr>
          <p:nvPr>
            <p:ph type="title"/>
          </p:nvPr>
        </p:nvSpPr>
        <p:spPr>
          <a:xfrm>
            <a:off x="667753" y="2931862"/>
            <a:ext cx="10515600" cy="1325563"/>
          </a:xfrm>
        </p:spPr>
        <p:txBody>
          <a:bodyPr vert="horz" lIns="91440" tIns="45720" rIns="91440" bIns="45720" rtlCol="0" anchor="ctr">
            <a:noAutofit/>
          </a:bodyPr>
          <a:lstStyle/>
          <a:p>
            <a:pPr algn="ctr"/>
            <a:r>
              <a:rPr lang="pl-PL" sz="3200" b="1">
                <a:solidFill>
                  <a:srgbClr val="002060"/>
                </a:solidFill>
                <a:ea typeface="+mj-lt"/>
                <a:cs typeface="+mj-lt"/>
              </a:rPr>
              <a:t>Strategia 5: Arteterapia</a:t>
            </a:r>
            <a:br>
              <a:rPr lang="pl-PL" sz="3200" b="1">
                <a:ea typeface="+mj-lt"/>
                <a:cs typeface="+mj-lt"/>
              </a:rPr>
            </a:br>
            <a:r>
              <a:rPr lang="pl-PL" sz="3200">
                <a:ea typeface="+mj-lt"/>
                <a:cs typeface="+mj-lt"/>
              </a:rPr>
              <a:t>Dzieci kochają rysować, a lęk przelany na papier przestaje być taki straszny. Ciekawym pomysłem, już nie na diagnozę, </a:t>
            </a:r>
            <a:br>
              <a:rPr lang="pl-PL" sz="3200">
                <a:ea typeface="+mj-lt"/>
                <a:cs typeface="+mj-lt"/>
              </a:rPr>
            </a:br>
            <a:r>
              <a:rPr lang="pl-PL" sz="3200">
                <a:ea typeface="+mj-lt"/>
                <a:cs typeface="+mj-lt"/>
              </a:rPr>
              <a:t>a bardziej na terapię, jest poproszenie dziecka o to, by narysowało potwory, które go straszą. Następnie można wspólnie z dzieckiem dodać im elementy komiczne, ośmieszyć je, spowodować, że groźne „atrybuty” nie będą widoczne, </a:t>
            </a:r>
            <a:br>
              <a:rPr lang="pl-PL" sz="3200">
                <a:ea typeface="+mj-lt"/>
                <a:cs typeface="+mj-lt"/>
              </a:rPr>
            </a:br>
            <a:r>
              <a:rPr lang="pl-PL" sz="3200">
                <a:ea typeface="+mj-lt"/>
                <a:cs typeface="+mj-lt"/>
              </a:rPr>
              <a:t>a w ich miejsce pojawią się miłe i zabawne elementy.</a:t>
            </a:r>
            <a:endParaRPr lang="pl-PL" sz="3200">
              <a:cs typeface="Calibri Light" panose="020F0302020204030204"/>
            </a:endParaRPr>
          </a:p>
          <a:p>
            <a:pPr algn="ctr"/>
            <a:endParaRPr lang="pl-PL" sz="3200" b="1">
              <a:ea typeface="+mj-lt"/>
              <a:cs typeface="+mj-lt"/>
            </a:endParaRPr>
          </a:p>
        </p:txBody>
      </p:sp>
      <p:cxnSp>
        <p:nvCxnSpPr>
          <p:cNvPr id="4" name="Straight Arrow Connector 4">
            <a:extLst>
              <a:ext uri="{FF2B5EF4-FFF2-40B4-BE49-F238E27FC236}">
                <a16:creationId xmlns:a16="http://schemas.microsoft.com/office/drawing/2014/main" id="{259A7D33-55BB-44A4-893A-453CA2E42C7D}"/>
              </a:ext>
            </a:extLst>
          </p:cNvPr>
          <p:cNvCxnSpPr/>
          <p:nvPr/>
        </p:nvCxnSpPr>
        <p:spPr>
          <a:xfrm>
            <a:off x="819644" y="1171320"/>
            <a:ext cx="10279809" cy="71886"/>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4">
            <a:extLst>
              <a:ext uri="{FF2B5EF4-FFF2-40B4-BE49-F238E27FC236}">
                <a16:creationId xmlns:a16="http://schemas.microsoft.com/office/drawing/2014/main" id="{A6CF6D85-F9C2-43EF-80DD-F9FA2AAF2125}"/>
              </a:ext>
            </a:extLst>
          </p:cNvPr>
          <p:cNvCxnSpPr/>
          <p:nvPr/>
        </p:nvCxnSpPr>
        <p:spPr>
          <a:xfrm>
            <a:off x="821649" y="5815510"/>
            <a:ext cx="10279809" cy="71886"/>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073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262124A1-4561-44AA-8998-13BFA132470B}"/>
              </a:ext>
            </a:extLst>
          </p:cNvPr>
          <p:cNvSpPr>
            <a:spLocks noGrp="1"/>
          </p:cNvSpPr>
          <p:nvPr>
            <p:ph type="title"/>
          </p:nvPr>
        </p:nvSpPr>
        <p:spPr/>
        <p:txBody>
          <a:bodyPr vert="horz" lIns="91440" tIns="45720" rIns="91440" bIns="45720" rtlCol="0" anchor="ctr">
            <a:normAutofit/>
          </a:bodyPr>
          <a:lstStyle/>
          <a:p>
            <a:endParaRPr lang="en-US" sz="2600">
              <a:solidFill>
                <a:schemeClr val="bg1"/>
              </a:solidFill>
            </a:endParaRPr>
          </a:p>
        </p:txBody>
      </p:sp>
      <p:pic>
        <p:nvPicPr>
          <p:cNvPr id="6" name="Picture 6">
            <a:extLst>
              <a:ext uri="{FF2B5EF4-FFF2-40B4-BE49-F238E27FC236}">
                <a16:creationId xmlns:a16="http://schemas.microsoft.com/office/drawing/2014/main" id="{E46130C2-3E1B-4711-A3A1-27AACDD8B31E}"/>
              </a:ext>
            </a:extLst>
          </p:cNvPr>
          <p:cNvPicPr>
            <a:picLocks noGrp="1" noChangeAspect="1"/>
          </p:cNvPicPr>
          <p:nvPr>
            <p:ph idx="4294967295"/>
          </p:nvPr>
        </p:nvPicPr>
        <p:blipFill rotWithShape="1">
          <a:blip r:embed="rId2"/>
          <a:srcRect t="7905" b="7509"/>
          <a:stretch/>
        </p:blipFill>
        <p:spPr>
          <a:xfrm>
            <a:off x="-40105" y="1"/>
            <a:ext cx="12192000" cy="6858000"/>
          </a:xfrm>
          <a:prstGeom prst="rect">
            <a:avLst/>
          </a:prstGeom>
        </p:spPr>
      </p:pic>
      <p:sp>
        <p:nvSpPr>
          <p:cNvPr id="60" name="TextBox 59">
            <a:extLst>
              <a:ext uri="{FF2B5EF4-FFF2-40B4-BE49-F238E27FC236}">
                <a16:creationId xmlns:a16="http://schemas.microsoft.com/office/drawing/2014/main" id="{77B06948-CB05-4B3A-9281-9DB221934721}"/>
              </a:ext>
            </a:extLst>
          </p:cNvPr>
          <p:cNvSpPr txBox="1"/>
          <p:nvPr/>
        </p:nvSpPr>
        <p:spPr>
          <a:xfrm>
            <a:off x="66136" y="1216325"/>
            <a:ext cx="603561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noProof="1">
                <a:solidFill>
                  <a:srgbClr val="FFFFFF"/>
                </a:solidFill>
                <a:latin typeface="Calibri Light"/>
              </a:rPr>
              <a:t>Choć dla nas – dorosłych dziecięce lęki wydają </a:t>
            </a:r>
            <a:r>
              <a:rPr lang="en-US" sz="3600" noProof="1">
                <a:latin typeface="Calibri Light"/>
              </a:rPr>
              <a:t>​</a:t>
            </a:r>
            <a:endParaRPr lang="en-US" sz="3600" noProof="1">
              <a:latin typeface="Calibri Light"/>
              <a:cs typeface="Calibri Light"/>
            </a:endParaRPr>
          </a:p>
          <a:p>
            <a:pPr algn="ctr"/>
            <a:r>
              <a:rPr lang="en-US" sz="3600" noProof="1">
                <a:solidFill>
                  <a:srgbClr val="FFFFFF"/>
                </a:solidFill>
                <a:latin typeface="Calibri Light"/>
              </a:rPr>
              <a:t>się często irracjonalne, </a:t>
            </a:r>
            <a:r>
              <a:rPr lang="en-US" sz="3600" noProof="1">
                <a:latin typeface="Calibri Light"/>
              </a:rPr>
              <a:t>​</a:t>
            </a:r>
            <a:endParaRPr lang="en-US" sz="3600" noProof="1">
              <a:latin typeface="Calibri Light"/>
              <a:cs typeface="Calibri Light"/>
            </a:endParaRPr>
          </a:p>
          <a:p>
            <a:pPr algn="ctr"/>
            <a:r>
              <a:rPr lang="en-US" sz="3600" noProof="1">
                <a:solidFill>
                  <a:srgbClr val="FFFFFF"/>
                </a:solidFill>
                <a:latin typeface="Calibri Light"/>
              </a:rPr>
              <a:t>trzeba pamiętać, </a:t>
            </a:r>
            <a:r>
              <a:rPr lang="en-US" sz="3600" noProof="1">
                <a:latin typeface="Calibri Light"/>
              </a:rPr>
              <a:t>​</a:t>
            </a:r>
            <a:endParaRPr lang="en-US" sz="3600" noProof="1">
              <a:latin typeface="Calibri Light"/>
              <a:cs typeface="Calibri Light"/>
            </a:endParaRPr>
          </a:p>
          <a:p>
            <a:pPr algn="ctr"/>
            <a:r>
              <a:rPr lang="en-US" sz="3600" noProof="1">
                <a:solidFill>
                  <a:srgbClr val="FFFFFF"/>
                </a:solidFill>
                <a:latin typeface="Calibri Light"/>
              </a:rPr>
              <a:t>że</a:t>
            </a:r>
            <a:r>
              <a:rPr lang="en-US" sz="3600" b="1" noProof="1">
                <a:solidFill>
                  <a:srgbClr val="FFFFFF"/>
                </a:solidFill>
                <a:latin typeface="Calibri Light"/>
              </a:rPr>
              <a:t> </a:t>
            </a:r>
            <a:r>
              <a:rPr lang="en-US" sz="3600" b="1" i="1" noProof="1">
                <a:solidFill>
                  <a:srgbClr val="FFFFFF"/>
                </a:solidFill>
                <a:latin typeface="Calibri Light"/>
              </a:rPr>
              <a:t>u dzieci wywołują one prawdziwe uczucie strachu </a:t>
            </a:r>
            <a:r>
              <a:rPr lang="en-US" sz="3600" noProof="1">
                <a:latin typeface="Calibri Light"/>
              </a:rPr>
              <a:t>​</a:t>
            </a:r>
            <a:endParaRPr lang="en-US" sz="3600" noProof="1">
              <a:latin typeface="Calibri Light"/>
              <a:cs typeface="Calibri Light"/>
            </a:endParaRPr>
          </a:p>
          <a:p>
            <a:pPr algn="ctr"/>
            <a:r>
              <a:rPr lang="en-US" sz="3600" b="1" i="1" noProof="1">
                <a:solidFill>
                  <a:srgbClr val="FFFFFF"/>
                </a:solidFill>
                <a:latin typeface="Calibri Light"/>
              </a:rPr>
              <a:t>i nie można ich bagatelizować.</a:t>
            </a:r>
            <a:r>
              <a:rPr lang="en-US" sz="3600" noProof="1">
                <a:latin typeface="Calibri Light"/>
              </a:rPr>
              <a:t>​</a:t>
            </a:r>
            <a:endParaRPr lang="en-US" sz="3600" noProof="1">
              <a:latin typeface="Calibri Light"/>
              <a:cs typeface="Calibri Light"/>
            </a:endParaRPr>
          </a:p>
        </p:txBody>
      </p:sp>
    </p:spTree>
    <p:extLst>
      <p:ext uri="{BB962C8B-B14F-4D97-AF65-F5344CB8AC3E}">
        <p14:creationId xmlns:p14="http://schemas.microsoft.com/office/powerpoint/2010/main" val="2579774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599"/>
            <a:ext cx="12192000" cy="62484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flipV="1">
            <a:off x="0" y="2374533"/>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1" name="Rectangle 10">
            <a:extLst>
              <a:ext uri="{FF2B5EF4-FFF2-40B4-BE49-F238E27FC236}">
                <a16:creationId xmlns:a16="http://schemas.microsoft.com/office/drawing/2014/main" id="{92CA431A-BC84-45C3-8430-0459E54A2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3238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C0F0C98-8641-4424-91FF-15A55DACDF47}"/>
              </a:ext>
            </a:extLst>
          </p:cNvPr>
          <p:cNvSpPr>
            <a:spLocks noGrp="1"/>
          </p:cNvSpPr>
          <p:nvPr>
            <p:ph type="title"/>
          </p:nvPr>
        </p:nvSpPr>
        <p:spPr>
          <a:xfrm>
            <a:off x="804484" y="940391"/>
            <a:ext cx="10021446" cy="2944457"/>
          </a:xfrm>
        </p:spPr>
        <p:txBody>
          <a:bodyPr vert="horz" lIns="91440" tIns="45720" rIns="91440" bIns="45720" rtlCol="0" anchor="ctr">
            <a:normAutofit/>
          </a:bodyPr>
          <a:lstStyle/>
          <a:p>
            <a:r>
              <a:rPr lang="en-US" sz="2600" b="1" kern="1200" noProof="1">
                <a:solidFill>
                  <a:srgbClr val="002060"/>
                </a:solidFill>
                <a:latin typeface="+mj-lt"/>
                <a:ea typeface="+mj-ea"/>
                <a:cs typeface="+mj-cs"/>
              </a:rPr>
              <a:t>Zasady oswajania z sytuacją budzącą lęk:</a:t>
            </a:r>
            <a:br>
              <a:rPr lang="en-US" sz="2600" b="1" kern="1200" noProof="1"/>
            </a:br>
            <a:br>
              <a:rPr lang="en-US" sz="2600" b="1" kern="1200" noProof="1"/>
            </a:br>
            <a:r>
              <a:rPr lang="en-US" sz="2600" kern="1200" noProof="1">
                <a:solidFill>
                  <a:srgbClr val="000000"/>
                </a:solidFill>
                <a:latin typeface="+mj-lt"/>
                <a:ea typeface="+mj-ea"/>
                <a:cs typeface="+mj-cs"/>
              </a:rPr>
              <a:t>•</a:t>
            </a:r>
            <a:r>
              <a:rPr lang="en-US" sz="2600" noProof="1">
                <a:solidFill>
                  <a:srgbClr val="000000"/>
                </a:solidFill>
              </a:rPr>
              <a:t> </a:t>
            </a:r>
            <a:r>
              <a:rPr lang="en-US" sz="2600" kern="1200" noProof="1">
                <a:solidFill>
                  <a:srgbClr val="000000"/>
                </a:solidFill>
                <a:latin typeface="+mj-lt"/>
                <a:ea typeface="+mj-ea"/>
                <a:cs typeface="+mj-cs"/>
              </a:rPr>
              <a:t>przechodź stopniowo od rzeczy łatwiejszych do trudniejszych, </a:t>
            </a:r>
            <a:endParaRPr lang="en-US" sz="2600" kern="1200" noProof="1">
              <a:solidFill>
                <a:srgbClr val="000000"/>
              </a:solidFill>
              <a:latin typeface="+mj-lt"/>
              <a:cs typeface="Calibri Light"/>
            </a:endParaRPr>
          </a:p>
          <a:p>
            <a:r>
              <a:rPr lang="en-US" sz="2600" kern="1200" noProof="1">
                <a:solidFill>
                  <a:srgbClr val="000000"/>
                </a:solidFill>
                <a:latin typeface="+mj-lt"/>
                <a:ea typeface="+mj-ea"/>
                <a:cs typeface="+mj-cs"/>
              </a:rPr>
              <a:t>•</a:t>
            </a:r>
            <a:r>
              <a:rPr lang="en-US" sz="2600" noProof="1">
                <a:solidFill>
                  <a:srgbClr val="000000"/>
                </a:solidFill>
              </a:rPr>
              <a:t> </a:t>
            </a:r>
            <a:r>
              <a:rPr lang="en-US" sz="2600" kern="1200" noProof="1">
                <a:solidFill>
                  <a:srgbClr val="000000"/>
                </a:solidFill>
                <a:latin typeface="+mj-lt"/>
                <a:ea typeface="+mj-ea"/>
                <a:cs typeface="+mj-cs"/>
              </a:rPr>
              <a:t>do niczego nie zmuszaj ucznia, </a:t>
            </a:r>
            <a:endParaRPr lang="en-US" sz="2600" kern="1200" noProof="1">
              <a:solidFill>
                <a:srgbClr val="000000"/>
              </a:solidFill>
              <a:latin typeface="+mj-lt"/>
              <a:cs typeface="Calibri Light"/>
            </a:endParaRPr>
          </a:p>
          <a:p>
            <a:r>
              <a:rPr lang="en-US" sz="2600" kern="1200" noProof="1">
                <a:solidFill>
                  <a:srgbClr val="000000"/>
                </a:solidFill>
                <a:latin typeface="+mj-lt"/>
                <a:ea typeface="+mj-ea"/>
                <a:cs typeface="+mj-cs"/>
              </a:rPr>
              <a:t>•</a:t>
            </a:r>
            <a:r>
              <a:rPr lang="en-US" sz="2600" noProof="1">
                <a:solidFill>
                  <a:srgbClr val="000000"/>
                </a:solidFill>
              </a:rPr>
              <a:t> </a:t>
            </a:r>
            <a:r>
              <a:rPr lang="en-US" sz="2600" kern="1200" noProof="1">
                <a:solidFill>
                  <a:srgbClr val="000000"/>
                </a:solidFill>
                <a:latin typeface="+mj-lt"/>
                <a:ea typeface="+mj-ea"/>
                <a:cs typeface="+mj-cs"/>
              </a:rPr>
              <a:t>najpierw omów z uczniem kolejny kroki dopiero po uzyskaniu jego zgody doprowadź do jego realizacji, </a:t>
            </a:r>
            <a:endParaRPr lang="en-US" sz="2600" kern="1200" noProof="1">
              <a:solidFill>
                <a:srgbClr val="000000"/>
              </a:solidFill>
              <a:latin typeface="+mj-lt"/>
              <a:cs typeface="Calibri Light"/>
            </a:endParaRPr>
          </a:p>
          <a:p>
            <a:r>
              <a:rPr lang="en-US" sz="2600" kern="1200" noProof="1">
                <a:solidFill>
                  <a:srgbClr val="000000"/>
                </a:solidFill>
                <a:latin typeface="+mj-lt"/>
                <a:ea typeface="+mj-ea"/>
                <a:cs typeface="+mj-cs"/>
              </a:rPr>
              <a:t>•</a:t>
            </a:r>
            <a:r>
              <a:rPr lang="en-US" sz="2600" noProof="1">
                <a:solidFill>
                  <a:srgbClr val="000000"/>
                </a:solidFill>
              </a:rPr>
              <a:t> </a:t>
            </a:r>
            <a:r>
              <a:rPr lang="en-US" sz="2600" kern="1200" noProof="1">
                <a:solidFill>
                  <a:srgbClr val="000000"/>
                </a:solidFill>
                <a:latin typeface="+mj-lt"/>
                <a:ea typeface="+mj-ea"/>
                <a:cs typeface="+mj-cs"/>
              </a:rPr>
              <a:t>nie przyspieszaj niczego, pozwól dziecku działać we własnym tempie, </a:t>
            </a:r>
            <a:endParaRPr lang="en-US" sz="2600" kern="1200" noProof="1">
              <a:solidFill>
                <a:srgbClr val="000000"/>
              </a:solidFill>
              <a:latin typeface="+mj-lt"/>
              <a:cs typeface="Calibri Light"/>
            </a:endParaRPr>
          </a:p>
          <a:p>
            <a:r>
              <a:rPr lang="en-US" sz="2600" kern="1200" noProof="1">
                <a:solidFill>
                  <a:srgbClr val="000000"/>
                </a:solidFill>
                <a:latin typeface="+mj-lt"/>
                <a:ea typeface="+mj-ea"/>
                <a:cs typeface="+mj-cs"/>
              </a:rPr>
              <a:t>•</a:t>
            </a:r>
            <a:r>
              <a:rPr lang="en-US" sz="2600" noProof="1">
                <a:solidFill>
                  <a:srgbClr val="000000"/>
                </a:solidFill>
              </a:rPr>
              <a:t> </a:t>
            </a:r>
            <a:r>
              <a:rPr lang="en-US" sz="2600" kern="1200" noProof="1">
                <a:solidFill>
                  <a:srgbClr val="000000"/>
                </a:solidFill>
                <a:latin typeface="+mj-lt"/>
                <a:ea typeface="+mj-ea"/>
                <a:cs typeface="+mj-cs"/>
              </a:rPr>
              <a:t>wykaż zrozumienie, nie ośmieszaj.</a:t>
            </a:r>
            <a:endParaRPr lang="en-US" sz="2600" kern="1200" noProof="1">
              <a:solidFill>
                <a:srgbClr val="000000"/>
              </a:solidFill>
              <a:latin typeface="+mj-lt"/>
              <a:cs typeface="Calibri Light"/>
            </a:endParaRPr>
          </a:p>
        </p:txBody>
      </p:sp>
    </p:spTree>
    <p:extLst>
      <p:ext uri="{BB962C8B-B14F-4D97-AF65-F5344CB8AC3E}">
        <p14:creationId xmlns:p14="http://schemas.microsoft.com/office/powerpoint/2010/main" val="1085368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599"/>
            <a:ext cx="12192000" cy="62484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A8FCEC6-4B30-4FF2-8B32-504BEAEA3A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flipV="1">
            <a:off x="0" y="2374533"/>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1" name="Rectangle 10">
            <a:extLst>
              <a:ext uri="{FF2B5EF4-FFF2-40B4-BE49-F238E27FC236}">
                <a16:creationId xmlns:a16="http://schemas.microsoft.com/office/drawing/2014/main" id="{92CA431A-BC84-45C3-8430-0459E54A2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3238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276BEE8-35AE-40FD-817C-703D6699E26C}"/>
              </a:ext>
            </a:extLst>
          </p:cNvPr>
          <p:cNvSpPr>
            <a:spLocks noGrp="1"/>
          </p:cNvSpPr>
          <p:nvPr>
            <p:ph type="title"/>
          </p:nvPr>
        </p:nvSpPr>
        <p:spPr>
          <a:xfrm>
            <a:off x="804484" y="940391"/>
            <a:ext cx="10021446" cy="2944457"/>
          </a:xfrm>
        </p:spPr>
        <p:txBody>
          <a:bodyPr vert="horz" lIns="91440" tIns="45720" rIns="91440" bIns="45720" rtlCol="0" anchor="ctr">
            <a:normAutofit/>
          </a:bodyPr>
          <a:lstStyle/>
          <a:p>
            <a:r>
              <a:rPr lang="en-US" sz="2600" b="1" kern="1200" noProof="1">
                <a:solidFill>
                  <a:srgbClr val="002060"/>
                </a:solidFill>
                <a:latin typeface="+mj-lt"/>
                <a:ea typeface="+mj-ea"/>
                <a:cs typeface="+mj-cs"/>
              </a:rPr>
              <a:t>Zapamiętaj </a:t>
            </a:r>
            <a:r>
              <a:rPr lang="en-US" sz="2600" noProof="1">
                <a:solidFill>
                  <a:srgbClr val="000000"/>
                </a:solidFill>
              </a:rPr>
              <a:t> </a:t>
            </a:r>
            <a:br>
              <a:rPr lang="en-US" sz="2600" kern="1200" noProof="1"/>
            </a:br>
            <a:br>
              <a:rPr lang="en-US" sz="2600" kern="1200" noProof="1"/>
            </a:br>
            <a:r>
              <a:rPr lang="en-US" sz="2600" kern="1200" noProof="1">
                <a:solidFill>
                  <a:srgbClr val="000000"/>
                </a:solidFill>
                <a:latin typeface="+mj-lt"/>
                <a:ea typeface="+mj-ea"/>
                <a:cs typeface="+mj-cs"/>
              </a:rPr>
              <a:t>•</a:t>
            </a:r>
            <a:r>
              <a:rPr lang="en-US" sz="2600" noProof="1">
                <a:solidFill>
                  <a:srgbClr val="000000"/>
                </a:solidFill>
              </a:rPr>
              <a:t> </a:t>
            </a:r>
            <a:r>
              <a:rPr lang="en-US" sz="2600" kern="1200" noProof="1">
                <a:solidFill>
                  <a:srgbClr val="000000"/>
                </a:solidFill>
                <a:latin typeface="+mj-lt"/>
                <a:ea typeface="+mj-ea"/>
                <a:cs typeface="+mj-cs"/>
              </a:rPr>
              <a:t>przede wszystkim nie wyśmiewać czy zawstydzać!</a:t>
            </a:r>
            <a:endParaRPr lang="en-US" noProof="1">
              <a:cs typeface="Calibri Light" panose="020F0302020204030204"/>
            </a:endParaRPr>
          </a:p>
          <a:p>
            <a:r>
              <a:rPr lang="en-US" sz="2600" kern="1200" noProof="1">
                <a:solidFill>
                  <a:srgbClr val="000000"/>
                </a:solidFill>
                <a:latin typeface="+mj-lt"/>
                <a:ea typeface="+mj-ea"/>
                <a:cs typeface="+mj-cs"/>
              </a:rPr>
              <a:t>• cierpliwie wysłuchać i starać się zrozumieć,</a:t>
            </a:r>
            <a:endParaRPr lang="en-US" sz="2600" kern="1200" noProof="1">
              <a:solidFill>
                <a:srgbClr val="000000"/>
              </a:solidFill>
              <a:latin typeface="+mj-lt"/>
              <a:cs typeface="Calibri Light"/>
            </a:endParaRPr>
          </a:p>
          <a:p>
            <a:r>
              <a:rPr lang="en-US" sz="2600" kern="1200" noProof="1">
                <a:solidFill>
                  <a:srgbClr val="000000"/>
                </a:solidFill>
                <a:latin typeface="+mj-lt"/>
                <a:ea typeface="+mj-ea"/>
                <a:cs typeface="+mj-cs"/>
              </a:rPr>
              <a:t>•</a:t>
            </a:r>
            <a:r>
              <a:rPr lang="en-US" sz="2600" noProof="1">
                <a:solidFill>
                  <a:srgbClr val="000000"/>
                </a:solidFill>
              </a:rPr>
              <a:t> </a:t>
            </a:r>
            <a:r>
              <a:rPr lang="en-US" sz="2600" kern="1200" noProof="1">
                <a:solidFill>
                  <a:srgbClr val="000000"/>
                </a:solidFill>
                <a:latin typeface="+mj-lt"/>
                <a:ea typeface="+mj-ea"/>
                <a:cs typeface="+mj-cs"/>
              </a:rPr>
              <a:t>nie stosować tzw. terapii szokowej, polegającej na </a:t>
            </a:r>
            <a:r>
              <a:rPr lang="en-US" sz="2600" noProof="1">
                <a:solidFill>
                  <a:srgbClr val="000000"/>
                </a:solidFill>
              </a:rPr>
              <a:t>bezpośrednim kontakcie</a:t>
            </a:r>
            <a:r>
              <a:rPr lang="en-US" sz="2600" kern="1200" noProof="1">
                <a:solidFill>
                  <a:srgbClr val="000000"/>
                </a:solidFill>
                <a:latin typeface="+mj-lt"/>
                <a:ea typeface="+mj-ea"/>
                <a:cs typeface="+mj-cs"/>
              </a:rPr>
              <a:t> z lękotwórczym czynnikiem, kiedy dziecko nie jest na to gotowe.</a:t>
            </a:r>
            <a:endParaRPr lang="en-US" sz="2600" kern="1200" noProof="1">
              <a:solidFill>
                <a:srgbClr val="000000"/>
              </a:solidFill>
              <a:latin typeface="+mj-lt"/>
              <a:cs typeface="Calibri Light" panose="020F0302020204030204"/>
            </a:endParaRPr>
          </a:p>
          <a:p>
            <a:endParaRPr lang="en-US" sz="2600" kern="1200" noProof="1">
              <a:solidFill>
                <a:srgbClr val="000000"/>
              </a:solidFill>
              <a:latin typeface="+mj-lt"/>
              <a:cs typeface="Calibri Light" panose="020F0302020204030204"/>
            </a:endParaRPr>
          </a:p>
        </p:txBody>
      </p:sp>
      <p:pic>
        <p:nvPicPr>
          <p:cNvPr id="3" name="Grafika 3" descr="Wykrzyknik">
            <a:extLst>
              <a:ext uri="{FF2B5EF4-FFF2-40B4-BE49-F238E27FC236}">
                <a16:creationId xmlns:a16="http://schemas.microsoft.com/office/drawing/2014/main" id="{DC8EBA14-AB66-4B8B-BFEF-ADFA2EF488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90011" y="695826"/>
            <a:ext cx="914400" cy="914400"/>
          </a:xfrm>
          <a:prstGeom prst="rect">
            <a:avLst/>
          </a:prstGeom>
        </p:spPr>
      </p:pic>
    </p:spTree>
    <p:extLst>
      <p:ext uri="{BB962C8B-B14F-4D97-AF65-F5344CB8AC3E}">
        <p14:creationId xmlns:p14="http://schemas.microsoft.com/office/powerpoint/2010/main" val="670484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a:extLst>
              <a:ext uri="{FF2B5EF4-FFF2-40B4-BE49-F238E27FC236}">
                <a16:creationId xmlns:a16="http://schemas.microsoft.com/office/drawing/2014/main" id="{805D6450-CC4D-4C2E-9CF9-342F2AC8B938}"/>
              </a:ext>
            </a:extLst>
          </p:cNvPr>
          <p:cNvSpPr>
            <a:spLocks noGrp="1"/>
          </p:cNvSpPr>
          <p:nvPr>
            <p:ph type="title"/>
          </p:nvPr>
        </p:nvSpPr>
        <p:spPr>
          <a:xfrm>
            <a:off x="6636014" y="1069437"/>
            <a:ext cx="5136864" cy="1401448"/>
          </a:xfrm>
        </p:spPr>
        <p:txBody>
          <a:bodyPr vert="horz" lIns="91440" tIns="45720" rIns="91440" bIns="45720" rtlCol="0" anchor="t">
            <a:noAutofit/>
          </a:bodyPr>
          <a:lstStyle/>
          <a:p>
            <a:pPr algn="ctr"/>
            <a:r>
              <a:rPr lang="en-US" sz="3200" b="1" noProof="1">
                <a:solidFill>
                  <a:srgbClr val="002060"/>
                </a:solidFill>
              </a:rPr>
              <a:t>Kochany rodzicu zapamiętaj!</a:t>
            </a:r>
            <a:r>
              <a:rPr lang="en-US" sz="2800" b="1" noProof="1">
                <a:solidFill>
                  <a:srgbClr val="000000"/>
                </a:solidFill>
              </a:rPr>
              <a:t> </a:t>
            </a:r>
            <a:br>
              <a:rPr lang="en-US" sz="2800" b="1" noProof="1"/>
            </a:br>
            <a:r>
              <a:rPr lang="en-US" sz="2800" noProof="1">
                <a:solidFill>
                  <a:srgbClr val="000000"/>
                </a:solidFill>
              </a:rPr>
              <a:t>Każdy rodzic odczuwa instynktowną potrzebę chronienia swoich dzieci przed wydarzeniami, które mogą budzić strach.</a:t>
            </a:r>
            <a:endParaRPr lang="en-US" sz="2800" noProof="1">
              <a:solidFill>
                <a:srgbClr val="000000"/>
              </a:solidFill>
              <a:cs typeface="Calibri Light"/>
            </a:endParaRPr>
          </a:p>
          <a:p>
            <a:pPr algn="ctr"/>
            <a:r>
              <a:rPr lang="en-US" sz="2800" noProof="1">
                <a:solidFill>
                  <a:srgbClr val="000000"/>
                </a:solidFill>
              </a:rPr>
              <a:t> Jednak nie jesteśmy w stanie ustrzec ich przed przeżywaniem lęku ani wyręczyć w zmaganiu </a:t>
            </a:r>
            <a:br>
              <a:rPr lang="en-US" sz="2800" noProof="1"/>
            </a:br>
            <a:r>
              <a:rPr lang="en-US" sz="2800" noProof="1">
                <a:solidFill>
                  <a:srgbClr val="000000"/>
                </a:solidFill>
              </a:rPr>
              <a:t>z tym problemem. </a:t>
            </a:r>
            <a:endParaRPr lang="en-US" sz="2800" noProof="1">
              <a:solidFill>
                <a:srgbClr val="000000"/>
              </a:solidFill>
              <a:cs typeface="Calibri Light"/>
            </a:endParaRPr>
          </a:p>
          <a:p>
            <a:pPr algn="ctr"/>
            <a:r>
              <a:rPr lang="en-US" sz="2800" noProof="1">
                <a:solidFill>
                  <a:srgbClr val="000000"/>
                </a:solidFill>
              </a:rPr>
              <a:t>Możemy im pomóc uporać się </a:t>
            </a:r>
            <a:br>
              <a:rPr lang="en-US" sz="2800" noProof="1"/>
            </a:br>
            <a:r>
              <a:rPr lang="en-US" sz="2800" noProof="1">
                <a:solidFill>
                  <a:srgbClr val="000000"/>
                </a:solidFill>
              </a:rPr>
              <a:t>z własnymi lękami </a:t>
            </a:r>
            <a:r>
              <a:rPr lang="en-US" sz="2800" b="1" noProof="1">
                <a:solidFill>
                  <a:srgbClr val="000000"/>
                </a:solidFill>
              </a:rPr>
              <a:t>okazując zrozumienie, miłość i wsparcie.</a:t>
            </a:r>
            <a:endParaRPr lang="en-US" sz="2800" noProof="1">
              <a:solidFill>
                <a:srgbClr val="000000"/>
              </a:solidFill>
              <a:cs typeface="Calibri Light"/>
            </a:endParaRPr>
          </a:p>
          <a:p>
            <a:pPr algn="ctr"/>
            <a:endParaRPr lang="en-US" sz="2800" b="1" noProof="1">
              <a:solidFill>
                <a:srgbClr val="000000"/>
              </a:solidFill>
              <a:cs typeface="Calibri Light"/>
            </a:endParaRP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Obraz 3" descr="Obraz zawierający rysunek&#10;&#10;Opis wygenerowany przy bardzo wysokim poziomie pewności">
            <a:extLst>
              <a:ext uri="{FF2B5EF4-FFF2-40B4-BE49-F238E27FC236}">
                <a16:creationId xmlns:a16="http://schemas.microsoft.com/office/drawing/2014/main" id="{22227EA9-A9CD-49E2-BC3C-2F5B8DBBBF0C}"/>
              </a:ext>
            </a:extLst>
          </p:cNvPr>
          <p:cNvPicPr>
            <a:picLocks noChangeAspect="1"/>
          </p:cNvPicPr>
          <p:nvPr/>
        </p:nvPicPr>
        <p:blipFill rotWithShape="1">
          <a:blip r:embed="rId3">
            <a:alphaModFix/>
          </a:blip>
          <a:srcRect l="11238" r="12043"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3334432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AF50DA-1967-400B-8A27-313E5DFD9EDA}"/>
              </a:ext>
            </a:extLst>
          </p:cNvPr>
          <p:cNvSpPr>
            <a:spLocks noGrp="1"/>
          </p:cNvSpPr>
          <p:nvPr>
            <p:ph type="title"/>
          </p:nvPr>
        </p:nvSpPr>
        <p:spPr>
          <a:xfrm>
            <a:off x="838200" y="3062204"/>
            <a:ext cx="10515600" cy="1325563"/>
          </a:xfrm>
        </p:spPr>
        <p:txBody>
          <a:bodyPr vert="horz" lIns="91440" tIns="45720" rIns="91440" bIns="45720" rtlCol="0" anchor="ctr">
            <a:noAutofit/>
          </a:bodyPr>
          <a:lstStyle/>
          <a:p>
            <a:r>
              <a:rPr lang="pl-PL" sz="3600" b="1">
                <a:solidFill>
                  <a:srgbClr val="002060"/>
                </a:solidFill>
                <a:ea typeface="+mj-lt"/>
                <a:cs typeface="+mj-lt"/>
              </a:rPr>
              <a:t>Zapamiętaj</a:t>
            </a:r>
            <a:br>
              <a:rPr lang="pl-PL" sz="3600" b="1">
                <a:ea typeface="+mj-lt"/>
                <a:cs typeface="+mj-lt"/>
              </a:rPr>
            </a:br>
            <a:br>
              <a:rPr lang="pl-PL" sz="3000" b="1">
                <a:ea typeface="+mj-lt"/>
                <a:cs typeface="+mj-lt"/>
              </a:rPr>
            </a:br>
            <a:r>
              <a:rPr lang="pl-PL" sz="3000">
                <a:ea typeface="+mj-lt"/>
                <a:cs typeface="+mj-lt"/>
              </a:rPr>
              <a:t>• Zaburzenia lękowe są częstym problemem u dzieci i młodzieży. </a:t>
            </a:r>
            <a:endParaRPr lang="pl-PL" sz="3000" b="1">
              <a:ea typeface="+mj-lt"/>
              <a:cs typeface="+mj-lt"/>
            </a:endParaRPr>
          </a:p>
          <a:p>
            <a:r>
              <a:rPr lang="pl-PL" sz="3000">
                <a:ea typeface="+mj-lt"/>
                <a:cs typeface="+mj-lt"/>
              </a:rPr>
              <a:t>• Zaburzenia lękowe negatywnie wpływają na rozwój psychospołeczny i szkolny dziecka, dlatego warto jak najszybciej zasięgnąć porady lekarza psychiatry lub psychologa. </a:t>
            </a:r>
            <a:endParaRPr lang="pl-PL" sz="3000">
              <a:cs typeface="Calibri Light"/>
            </a:endParaRPr>
          </a:p>
          <a:p>
            <a:r>
              <a:rPr lang="pl-PL" sz="3000">
                <a:ea typeface="+mj-lt"/>
                <a:cs typeface="+mj-lt"/>
              </a:rPr>
              <a:t>• Podstawową metodą leczenia są oddziaływania psychoterapeutyczne, które w większości przypadków przynoszą dobre efekty. </a:t>
            </a:r>
            <a:endParaRPr lang="pl-PL" sz="3000">
              <a:cs typeface="Calibri Light"/>
            </a:endParaRPr>
          </a:p>
          <a:p>
            <a:r>
              <a:rPr lang="pl-PL" sz="3000">
                <a:ea typeface="+mj-lt"/>
                <a:cs typeface="+mj-lt"/>
              </a:rPr>
              <a:t>• Jeśli objawy są bardzo nasilone, stosuje się leki. </a:t>
            </a:r>
            <a:endParaRPr lang="pl-PL" sz="3000">
              <a:cs typeface="Calibri Light"/>
            </a:endParaRPr>
          </a:p>
          <a:p>
            <a:r>
              <a:rPr lang="pl-PL" sz="3000">
                <a:ea typeface="+mj-lt"/>
                <a:cs typeface="+mj-lt"/>
              </a:rPr>
              <a:t>• Bardzo ważne jest, aby nie izolować dziecka od środowiska szkolnego i rówieśniczego, ale wspierać je i zachęcać do uczestniczenia w życiu dziecięcej/ młodzieżowej społeczności. </a:t>
            </a:r>
            <a:endParaRPr lang="pl-PL" sz="3000">
              <a:cs typeface="Calibri Light"/>
            </a:endParaRPr>
          </a:p>
          <a:p>
            <a:endParaRPr lang="pl-PL" sz="3000" b="1">
              <a:ea typeface="+mj-lt"/>
              <a:cs typeface="+mj-lt"/>
            </a:endParaRPr>
          </a:p>
        </p:txBody>
      </p:sp>
      <p:pic>
        <p:nvPicPr>
          <p:cNvPr id="4" name="Grafika 3" descr="Wykrzyknik">
            <a:extLst>
              <a:ext uri="{FF2B5EF4-FFF2-40B4-BE49-F238E27FC236}">
                <a16:creationId xmlns:a16="http://schemas.microsoft.com/office/drawing/2014/main" id="{492B54EB-646B-48A0-9612-509190B463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11379" y="405063"/>
            <a:ext cx="914400" cy="914400"/>
          </a:xfrm>
          <a:prstGeom prst="rect">
            <a:avLst/>
          </a:prstGeom>
        </p:spPr>
      </p:pic>
    </p:spTree>
    <p:extLst>
      <p:ext uri="{BB962C8B-B14F-4D97-AF65-F5344CB8AC3E}">
        <p14:creationId xmlns:p14="http://schemas.microsoft.com/office/powerpoint/2010/main" val="4286669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1219C4-C20B-4A14-993D-F7B3FD4906C3}"/>
              </a:ext>
            </a:extLst>
          </p:cNvPr>
          <p:cNvSpPr>
            <a:spLocks noGrp="1"/>
          </p:cNvSpPr>
          <p:nvPr>
            <p:ph type="title"/>
          </p:nvPr>
        </p:nvSpPr>
        <p:spPr>
          <a:xfrm>
            <a:off x="838200" y="1788862"/>
            <a:ext cx="10515600" cy="1325563"/>
          </a:xfrm>
        </p:spPr>
        <p:txBody>
          <a:bodyPr>
            <a:normAutofit/>
          </a:bodyPr>
          <a:lstStyle/>
          <a:p>
            <a:pPr algn="ctr"/>
            <a:r>
              <a:rPr lang="pl-PL" sz="3600">
                <a:ea typeface="+mj-lt"/>
                <a:cs typeface="+mj-lt"/>
                <a:hlinkClick r:id="rId2"/>
              </a:rPr>
              <a:t>Kliknij mnie :)</a:t>
            </a:r>
            <a:r>
              <a:rPr lang="pl-PL" sz="3600">
                <a:ea typeface="+mj-lt"/>
                <a:cs typeface="+mj-lt"/>
              </a:rPr>
              <a:t> </a:t>
            </a:r>
            <a:endParaRPr lang="pl-PL">
              <a:cs typeface="Calibri Light" panose="020F0302020204030204"/>
            </a:endParaRPr>
          </a:p>
        </p:txBody>
      </p:sp>
      <p:sp>
        <p:nvSpPr>
          <p:cNvPr id="3" name="pole tekstowe 2">
            <a:extLst>
              <a:ext uri="{FF2B5EF4-FFF2-40B4-BE49-F238E27FC236}">
                <a16:creationId xmlns:a16="http://schemas.microsoft.com/office/drawing/2014/main" id="{891F6FC8-EAFB-474A-8CA5-4F3B4E9C46C2}"/>
              </a:ext>
            </a:extLst>
          </p:cNvPr>
          <p:cNvSpPr txBox="1"/>
          <p:nvPr/>
        </p:nvSpPr>
        <p:spPr>
          <a:xfrm>
            <a:off x="2007268" y="4363453"/>
            <a:ext cx="816743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6000" noProof="1">
              <a:cs typeface="Calibri"/>
            </a:endParaRPr>
          </a:p>
        </p:txBody>
      </p:sp>
      <p:sp>
        <p:nvSpPr>
          <p:cNvPr id="7" name="pole tekstowe 6">
            <a:extLst>
              <a:ext uri="{FF2B5EF4-FFF2-40B4-BE49-F238E27FC236}">
                <a16:creationId xmlns:a16="http://schemas.microsoft.com/office/drawing/2014/main" id="{29AA7238-7487-4048-B836-7BA98B98ABA8}"/>
              </a:ext>
            </a:extLst>
          </p:cNvPr>
          <p:cNvSpPr txBox="1"/>
          <p:nvPr/>
        </p:nvSpPr>
        <p:spPr>
          <a:xfrm>
            <a:off x="3531268" y="4363453"/>
            <a:ext cx="512946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err="1"/>
              <a:t>Dziękuję</a:t>
            </a:r>
            <a:r>
              <a:rPr lang="en-US" sz="4800"/>
              <a:t> za </a:t>
            </a:r>
            <a:r>
              <a:rPr lang="en-US" sz="4800" err="1"/>
              <a:t>uwagę</a:t>
            </a:r>
            <a:r>
              <a:rPr lang="en-US" sz="4800"/>
              <a:t>!</a:t>
            </a:r>
            <a:endParaRPr lang="pl-PL" sz="4800">
              <a:cs typeface="Calibri"/>
            </a:endParaRPr>
          </a:p>
        </p:txBody>
      </p:sp>
    </p:spTree>
    <p:extLst>
      <p:ext uri="{BB962C8B-B14F-4D97-AF65-F5344CB8AC3E}">
        <p14:creationId xmlns:p14="http://schemas.microsoft.com/office/powerpoint/2010/main" val="4011773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F3BA65-D43F-43EE-8E17-DF2F2334CA4D}"/>
              </a:ext>
            </a:extLst>
          </p:cNvPr>
          <p:cNvSpPr>
            <a:spLocks noGrp="1"/>
          </p:cNvSpPr>
          <p:nvPr>
            <p:ph type="title"/>
          </p:nvPr>
        </p:nvSpPr>
        <p:spPr>
          <a:xfrm>
            <a:off x="838200" y="2099678"/>
            <a:ext cx="10515600" cy="1325563"/>
          </a:xfrm>
        </p:spPr>
        <p:txBody>
          <a:bodyPr vert="horz" lIns="91440" tIns="45720" rIns="91440" bIns="45720" rtlCol="0" anchor="ctr">
            <a:noAutofit/>
          </a:bodyPr>
          <a:lstStyle/>
          <a:p>
            <a:r>
              <a:rPr lang="pl-PL" sz="1400" dirty="0">
                <a:cs typeface="Calibri Light"/>
              </a:rPr>
              <a:t>Źródła:</a:t>
            </a:r>
            <a:br>
              <a:rPr lang="pl-PL" sz="1400" dirty="0">
                <a:cs typeface="Calibri Light"/>
              </a:rPr>
            </a:br>
            <a:r>
              <a:rPr lang="pl-PL" sz="1400" dirty="0">
                <a:cs typeface="Calibri Light"/>
              </a:rPr>
              <a:t>- </a:t>
            </a:r>
            <a:r>
              <a:rPr lang="pl-PL" sz="1400" dirty="0">
                <a:ea typeface="+mj-lt"/>
                <a:cs typeface="+mj-lt"/>
                <a:hlinkClick r:id="rId2"/>
              </a:rPr>
              <a:t>https://encyklopedia.interia.pl/geografia-nauki-pokrewne/morza-oceany/news-adriatyckie-morze,nId,2004900</a:t>
            </a:r>
            <a:br>
              <a:rPr lang="pl-PL" sz="1400" dirty="0">
                <a:ea typeface="+mj-lt"/>
                <a:cs typeface="+mj-lt"/>
              </a:rPr>
            </a:br>
            <a:r>
              <a:rPr lang="pl-PL" sz="1400" dirty="0">
                <a:ea typeface="+mj-lt"/>
                <a:cs typeface="+mj-lt"/>
              </a:rPr>
              <a:t>-</a:t>
            </a:r>
            <a:r>
              <a:rPr lang="pl-PL" sz="1400" dirty="0">
                <a:ea typeface="+mj-lt"/>
                <a:cs typeface="+mj-lt"/>
                <a:hlinkClick r:id="rId3"/>
              </a:rPr>
              <a:t>https://parenting.pl/czy-twoje-dziecko-jest-zestresowane</a:t>
            </a:r>
            <a:br>
              <a:rPr lang="pl-PL" sz="1400" dirty="0">
                <a:ea typeface="+mj-lt"/>
                <a:cs typeface="+mj-lt"/>
              </a:rPr>
            </a:br>
            <a:r>
              <a:rPr lang="pl-PL" sz="1400" dirty="0">
                <a:ea typeface="+mj-lt"/>
                <a:cs typeface="+mj-lt"/>
              </a:rPr>
              <a:t>- </a:t>
            </a:r>
            <a:r>
              <a:rPr lang="pl-PL" sz="1400" dirty="0">
                <a:ea typeface="+mj-lt"/>
                <a:cs typeface="+mj-lt"/>
                <a:hlinkClick r:id="rId4"/>
              </a:rPr>
              <a:t>https://allegro.pl/oferta/miarka-wzrostu-naklejka-na-sciane-dla-dzieci-7525352356?utm_feed=aa34192d-eee2-4419-9a9a-de66b9dfae24&amp;utm_source=google&amp;utm_medium=cpc&amp;utm_campaign=_DIO_pla_dom_wyposazenie_besty-top&amp;ev_adgr=Pok%C3%B3j+dzieci%C4%99cy+Top+oferty&amp;gclid=CjwKCAjw95D0BRBFEiwAcO1KDDpIrLL1k47A8S0P20GpzX9z5HWDi6xuWW5E021m35pr7WIWXv2TTRoCBhMQAvD_BwE</a:t>
            </a:r>
            <a:br>
              <a:rPr lang="pl-PL" sz="1400" dirty="0">
                <a:ea typeface="+mj-lt"/>
                <a:cs typeface="+mj-lt"/>
              </a:rPr>
            </a:br>
            <a:r>
              <a:rPr lang="pl-PL" sz="1400" dirty="0">
                <a:ea typeface="+mj-lt"/>
                <a:cs typeface="+mj-lt"/>
              </a:rPr>
              <a:t>-</a:t>
            </a:r>
            <a:r>
              <a:rPr lang="pl-PL" sz="1400" dirty="0">
                <a:ea typeface="+mj-lt"/>
                <a:cs typeface="+mj-lt"/>
                <a:hlinkClick r:id="rId5"/>
              </a:rPr>
              <a:t>https://allegro.pl/oferta/znak-zakazu-200mm-wstep-wzbroniony-samoprzylepna-8328533489?utm_feed=aa34192d-eee2-4419-9a9a-de66b9dfae24&amp;utm_source=google&amp;utm_medium=cpc&amp;utm_campaign=_DIO_pla_firma_przemys%C5%82&amp;ev_adgr=Przemys%C5%82+-+Odzie%C5%BC+robocza+i+BHP+-+Artyku%C5%82y+BHP+-+Inne&amp;gclid=CjwKCAjw95D0BRBFEiwAcO1KDJezh119W1jXrtgOwKQiXXE_LZrhhl6vkuKl5e71qoxqB8biDpJXLhoC3JkQAvD_BwE</a:t>
            </a:r>
            <a:br>
              <a:rPr lang="pl-PL" sz="1400" dirty="0">
                <a:ea typeface="+mj-lt"/>
                <a:cs typeface="+mj-lt"/>
              </a:rPr>
            </a:br>
            <a:r>
              <a:rPr lang="pl-PL" sz="1400" dirty="0">
                <a:ea typeface="+mj-lt"/>
                <a:cs typeface="+mj-lt"/>
              </a:rPr>
              <a:t>- </a:t>
            </a:r>
            <a:r>
              <a:rPr lang="pl-PL" sz="1400" dirty="0">
                <a:ea typeface="+mj-lt"/>
                <a:cs typeface="+mj-lt"/>
                <a:hlinkClick r:id="rId6"/>
              </a:rPr>
              <a:t>https://www.vectorstock.com/royalty-free-vectors/psychology-icon-vectors</a:t>
            </a:r>
            <a:br>
              <a:rPr lang="pl-PL" sz="1400" dirty="0">
                <a:ea typeface="+mj-lt"/>
                <a:cs typeface="+mj-lt"/>
              </a:rPr>
            </a:br>
            <a:r>
              <a:rPr lang="pl-PL" sz="1400" dirty="0">
                <a:ea typeface="+mj-lt"/>
                <a:cs typeface="+mj-lt"/>
              </a:rPr>
              <a:t>- </a:t>
            </a:r>
            <a:r>
              <a:rPr lang="pl-PL" sz="1400" dirty="0">
                <a:ea typeface="+mj-lt"/>
                <a:cs typeface="+mj-lt"/>
                <a:hlinkClick r:id="rId7"/>
              </a:rPr>
              <a:t>https://pl.freepik.com/premium-wektory/smieszne-kreskowka-potwor-dino_2756759.htm</a:t>
            </a:r>
            <a:br>
              <a:rPr lang="pl-PL" sz="1400" dirty="0">
                <a:ea typeface="+mj-lt"/>
                <a:cs typeface="+mj-lt"/>
              </a:rPr>
            </a:br>
            <a:r>
              <a:rPr lang="pl-PL" sz="1400" dirty="0">
                <a:ea typeface="+mj-lt"/>
                <a:cs typeface="+mj-lt"/>
              </a:rPr>
              <a:t>-</a:t>
            </a:r>
            <a:r>
              <a:rPr lang="pl-PL" sz="1400" dirty="0">
                <a:ea typeface="+mj-lt"/>
                <a:cs typeface="+mj-lt"/>
                <a:hlinkClick r:id="rId8"/>
              </a:rPr>
              <a:t>http://przedszkole-nr6.pl/</a:t>
            </a:r>
            <a:endParaRPr lang="pl-PL" sz="1400" dirty="0">
              <a:ea typeface="+mj-lt"/>
              <a:cs typeface="+mj-lt"/>
            </a:endParaRPr>
          </a:p>
        </p:txBody>
      </p:sp>
    </p:spTree>
    <p:extLst>
      <p:ext uri="{BB962C8B-B14F-4D97-AF65-F5344CB8AC3E}">
        <p14:creationId xmlns:p14="http://schemas.microsoft.com/office/powerpoint/2010/main" val="3401893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6D6D325-07ED-4EEB-9F3E-B0E1E0A076D7}"/>
              </a:ext>
            </a:extLst>
          </p:cNvPr>
          <p:cNvSpPr>
            <a:spLocks noGrp="1"/>
          </p:cNvSpPr>
          <p:nvPr>
            <p:ph type="title"/>
          </p:nvPr>
        </p:nvSpPr>
        <p:spPr>
          <a:xfrm>
            <a:off x="2570915" y="3121965"/>
            <a:ext cx="7068477" cy="2031055"/>
          </a:xfrm>
        </p:spPr>
        <p:txBody>
          <a:bodyPr vert="horz" lIns="91440" tIns="45720" rIns="91440" bIns="45720" rtlCol="0" anchor="b">
            <a:noAutofit/>
          </a:bodyPr>
          <a:lstStyle/>
          <a:p>
            <a:pPr algn="ctr"/>
            <a:r>
              <a:rPr lang="en-US" sz="2600" kern="1200" cap="all" spc="-100" noProof="1">
                <a:solidFill>
                  <a:srgbClr val="FFFFFF"/>
                </a:solidFill>
                <a:latin typeface="+mj-lt"/>
                <a:ea typeface="+mj-ea"/>
                <a:cs typeface="+mj-cs"/>
              </a:rPr>
              <a:t>Strach jest naturalną reakcją organizmu </a:t>
            </a:r>
            <a:br>
              <a:rPr lang="en-US" sz="2600" cap="all" spc="-100" noProof="1"/>
            </a:br>
            <a:r>
              <a:rPr lang="en-US" sz="2600" kern="1200" cap="all" spc="-100" noProof="1">
                <a:solidFill>
                  <a:srgbClr val="FFFFFF"/>
                </a:solidFill>
                <a:latin typeface="+mj-lt"/>
                <a:ea typeface="+mj-ea"/>
                <a:cs typeface="+mj-cs"/>
              </a:rPr>
              <a:t>na zagrażające i niebezpieczne sytuacje.  </a:t>
            </a:r>
            <a:endParaRPr lang="en-US" sz="2600" kern="1200" cap="all" spc="-100" noProof="1">
              <a:solidFill>
                <a:srgbClr val="FFFFFF"/>
              </a:solidFill>
              <a:latin typeface="+mj-lt"/>
              <a:cs typeface="Calibri Light"/>
            </a:endParaRPr>
          </a:p>
          <a:p>
            <a:pPr algn="ctr"/>
            <a:r>
              <a:rPr lang="en-US" sz="2600" kern="1200" cap="all" spc="-100" noProof="1">
                <a:solidFill>
                  <a:srgbClr val="FFFFFF"/>
                </a:solidFill>
                <a:latin typeface="+mj-lt"/>
                <a:ea typeface="+mj-ea"/>
                <a:cs typeface="+mj-cs"/>
              </a:rPr>
              <a:t>Już od pierwszych chwil życia dzieci doświadczają różnego rodzaju lęków, które bardzo często są związane z naturalnym procesem rozwoju  </a:t>
            </a:r>
            <a:endParaRPr lang="en-US" sz="2600" kern="1200" cap="all" spc="-100" noProof="1">
              <a:solidFill>
                <a:srgbClr val="FFFFFF"/>
              </a:solidFill>
              <a:latin typeface="+mj-lt"/>
              <a:cs typeface="Calibri Light"/>
            </a:endParaRPr>
          </a:p>
          <a:p>
            <a:pPr algn="ctr"/>
            <a:r>
              <a:rPr lang="en-US" sz="2600" kern="1200" cap="all" spc="-100" noProof="1">
                <a:solidFill>
                  <a:srgbClr val="FFFFFF"/>
                </a:solidFill>
                <a:latin typeface="+mj-lt"/>
                <a:ea typeface="+mj-ea"/>
                <a:cs typeface="+mj-cs"/>
              </a:rPr>
              <a:t>i charakterystyczne dla danego wieku. </a:t>
            </a:r>
            <a:endParaRPr lang="en-US" sz="2600" kern="1200" cap="all" spc="-100" noProof="1">
              <a:solidFill>
                <a:srgbClr val="FFFFFF"/>
              </a:solidFill>
              <a:latin typeface="+mj-lt"/>
              <a:cs typeface="Calibri Light"/>
            </a:endParaRPr>
          </a:p>
          <a:p>
            <a:pPr algn="ctr"/>
            <a:endParaRPr lang="en-US" sz="2600" kern="1200" cap="all" spc="-100">
              <a:solidFill>
                <a:srgbClr val="FFFFFF"/>
              </a:solidFill>
              <a:latin typeface="+mj-lt"/>
              <a:cs typeface="Calibri Light"/>
            </a:endParaRPr>
          </a:p>
        </p:txBody>
      </p:sp>
    </p:spTree>
    <p:extLst>
      <p:ext uri="{BB962C8B-B14F-4D97-AF65-F5344CB8AC3E}">
        <p14:creationId xmlns:p14="http://schemas.microsoft.com/office/powerpoint/2010/main" val="2709647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8CDE-8881-46A3-B54D-2F0E807F59A2}"/>
              </a:ext>
            </a:extLst>
          </p:cNvPr>
          <p:cNvSpPr>
            <a:spLocks noGrp="1"/>
          </p:cNvSpPr>
          <p:nvPr>
            <p:ph type="title"/>
          </p:nvPr>
        </p:nvSpPr>
        <p:spPr>
          <a:xfrm>
            <a:off x="780691" y="2838030"/>
            <a:ext cx="10515600" cy="1325563"/>
          </a:xfrm>
        </p:spPr>
        <p:txBody>
          <a:bodyPr>
            <a:normAutofit fontScale="90000"/>
          </a:bodyPr>
          <a:lstStyle/>
          <a:p>
            <a:pPr algn="ctr"/>
            <a:r>
              <a:rPr lang="en-US" noProof="1">
                <a:ea typeface="+mj-lt"/>
                <a:cs typeface="+mj-lt"/>
              </a:rPr>
              <a:t>Lęk to jeden z elementów rozwoju emocjonalnego. Przechodząc przez jego kolejne etapy, dziecko przeżywa określone rodzaje lęków, które zazwyczaj samoistnie znikają z wiekiem. Każdy wiek ma zatem swoje lęki. </a:t>
            </a:r>
            <a:br>
              <a:rPr lang="en-US" noProof="1">
                <a:ea typeface="+mj-lt"/>
                <a:cs typeface="+mj-lt"/>
              </a:rPr>
            </a:br>
            <a:r>
              <a:rPr lang="en-US" noProof="1">
                <a:ea typeface="+mj-lt"/>
                <a:cs typeface="+mj-lt"/>
              </a:rPr>
              <a:t>Oto ich skrócony wykaz: </a:t>
            </a:r>
            <a:endParaRPr lang="en-US" noProof="1">
              <a:cs typeface="Calibri Light"/>
            </a:endParaRPr>
          </a:p>
          <a:p>
            <a:pPr algn="ctr"/>
            <a:endParaRPr lang="en-US" noProof="1">
              <a:cs typeface="Calibri Light"/>
            </a:endParaRPr>
          </a:p>
        </p:txBody>
      </p:sp>
      <p:cxnSp>
        <p:nvCxnSpPr>
          <p:cNvPr id="4" name="Straight Arrow Connector 3">
            <a:extLst>
              <a:ext uri="{FF2B5EF4-FFF2-40B4-BE49-F238E27FC236}">
                <a16:creationId xmlns:a16="http://schemas.microsoft.com/office/drawing/2014/main" id="{5DC03641-FB80-4DB6-A4EA-64EB50D90A18}"/>
              </a:ext>
            </a:extLst>
          </p:cNvPr>
          <p:cNvCxnSpPr/>
          <p:nvPr/>
        </p:nvCxnSpPr>
        <p:spPr>
          <a:xfrm flipV="1">
            <a:off x="950883" y="5817618"/>
            <a:ext cx="10279810" cy="115019"/>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EB485DD-BEA3-4ECD-B520-0B615CE486F0}"/>
              </a:ext>
            </a:extLst>
          </p:cNvPr>
          <p:cNvCxnSpPr/>
          <p:nvPr/>
        </p:nvCxnSpPr>
        <p:spPr>
          <a:xfrm>
            <a:off x="949985" y="770267"/>
            <a:ext cx="10279809" cy="71886"/>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357C630-9636-4BA8-83A2-8EBDCAEEDE85}"/>
              </a:ext>
            </a:extLst>
          </p:cNvPr>
          <p:cNvCxnSpPr/>
          <p:nvPr/>
        </p:nvCxnSpPr>
        <p:spPr>
          <a:xfrm flipV="1">
            <a:off x="11185766" y="826877"/>
            <a:ext cx="43129" cy="4960189"/>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3116EE8-B303-4F99-B253-898E87BCCEBA}"/>
              </a:ext>
            </a:extLst>
          </p:cNvPr>
          <p:cNvCxnSpPr/>
          <p:nvPr/>
        </p:nvCxnSpPr>
        <p:spPr>
          <a:xfrm>
            <a:off x="933810" y="754093"/>
            <a:ext cx="43131" cy="5218979"/>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148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806647BE-17BC-4CA2-9DA3-C1695F160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8B4306-58A7-4134-B353-1F8BA56B9D73}"/>
              </a:ext>
            </a:extLst>
          </p:cNvPr>
          <p:cNvSpPr>
            <a:spLocks noGrp="1"/>
          </p:cNvSpPr>
          <p:nvPr>
            <p:ph type="title"/>
          </p:nvPr>
        </p:nvSpPr>
        <p:spPr>
          <a:xfrm>
            <a:off x="829397" y="2717466"/>
            <a:ext cx="7117018" cy="4074074"/>
          </a:xfrm>
        </p:spPr>
        <p:txBody>
          <a:bodyPr vert="horz" lIns="91440" tIns="45720" rIns="91440" bIns="45720" rtlCol="0" anchor="b">
            <a:normAutofit fontScale="90000"/>
          </a:bodyPr>
          <a:lstStyle/>
          <a:p>
            <a:r>
              <a:rPr lang="en-US" sz="2800" b="1" noProof="1">
                <a:ea typeface="+mj-lt"/>
                <a:cs typeface="+mj-lt"/>
              </a:rPr>
              <a:t>2 lata </a:t>
            </a:r>
            <a:endParaRPr lang="en-US" sz="2800" noProof="1">
              <a:cs typeface="Calibri Light"/>
            </a:endParaRPr>
          </a:p>
          <a:p>
            <a:r>
              <a:rPr lang="en-US" sz="2800" noProof="1">
                <a:ea typeface="+mj-lt"/>
                <a:cs typeface="+mj-lt"/>
              </a:rPr>
              <a:t>Rozmaite lęki, głównie natury słuchowej: grzmot, odgłos pracującego odkurzacza, przejeżdżającego pociągu. </a:t>
            </a:r>
            <a:endParaRPr lang="en-US" sz="2800" noProof="1">
              <a:cs typeface="Calibri Light"/>
            </a:endParaRPr>
          </a:p>
          <a:p>
            <a:r>
              <a:rPr lang="en-US" sz="2800" noProof="1">
                <a:ea typeface="+mj-lt"/>
                <a:cs typeface="+mj-lt"/>
              </a:rPr>
              <a:t>Lęki wizualne: ciemne kolory, duże przedmioty, pociągi, kapelusze. </a:t>
            </a:r>
            <a:endParaRPr lang="en-US" sz="2800" noProof="1">
              <a:cs typeface="Calibri Light"/>
            </a:endParaRPr>
          </a:p>
          <a:p>
            <a:r>
              <a:rPr lang="en-US" sz="2800" noProof="1">
                <a:ea typeface="+mj-lt"/>
                <a:cs typeface="+mj-lt"/>
              </a:rPr>
              <a:t>Lęki związane ze zmianami w najbliższym otoczeniu: przemeblowaniem, przeprowadzką, rozłąką z matką, nieobecnością matki w porze zasypiania. </a:t>
            </a:r>
            <a:endParaRPr lang="en-US" sz="2800" noProof="1">
              <a:cs typeface="Calibri Light"/>
            </a:endParaRPr>
          </a:p>
          <a:p>
            <a:r>
              <a:rPr lang="en-US" sz="2800" noProof="1">
                <a:ea typeface="+mj-lt"/>
                <a:cs typeface="+mj-lt"/>
              </a:rPr>
              <a:t>Deszcz i wiatr. Zwierzęta, szczególnie dzikie. </a:t>
            </a:r>
            <a:endParaRPr lang="en-US" sz="2800" noProof="1">
              <a:cs typeface="Calibri Light"/>
            </a:endParaRPr>
          </a:p>
          <a:p>
            <a:r>
              <a:rPr lang="en-US" sz="2800" b="1" noProof="1">
                <a:ea typeface="+mj-lt"/>
                <a:cs typeface="+mj-lt"/>
              </a:rPr>
              <a:t>2 i pół roku </a:t>
            </a:r>
            <a:endParaRPr lang="en-US" sz="2800" noProof="1">
              <a:cs typeface="Calibri Light"/>
            </a:endParaRPr>
          </a:p>
          <a:p>
            <a:r>
              <a:rPr lang="en-US" sz="2800" noProof="1">
                <a:ea typeface="+mj-lt"/>
                <a:cs typeface="+mj-lt"/>
              </a:rPr>
              <a:t>Wiele lęków, szczególnie przestrzennych – obawa przed ruchem albo przed przesuwaniem przedmiotów. </a:t>
            </a:r>
            <a:endParaRPr lang="en-US" sz="2800" noProof="1">
              <a:cs typeface="Calibri Light"/>
            </a:endParaRPr>
          </a:p>
          <a:p>
            <a:r>
              <a:rPr lang="en-US" sz="2800" noProof="1">
                <a:ea typeface="+mj-lt"/>
                <a:cs typeface="+mj-lt"/>
              </a:rPr>
              <a:t>Zbliżające się duże przedmioty, </a:t>
            </a:r>
            <a:br>
              <a:rPr lang="en-US" sz="2800" noProof="1">
                <a:ea typeface="+mj-lt"/>
                <a:cs typeface="+mj-lt"/>
              </a:rPr>
            </a:br>
            <a:r>
              <a:rPr lang="en-US" sz="2800" noProof="1">
                <a:ea typeface="+mj-lt"/>
                <a:cs typeface="+mj-lt"/>
              </a:rPr>
              <a:t>np. ciężarówka. </a:t>
            </a:r>
            <a:endParaRPr lang="en-US" sz="2800" noProof="1">
              <a:cs typeface="Calibri Light"/>
            </a:endParaRPr>
          </a:p>
          <a:p>
            <a:endParaRPr lang="en-US" sz="2800" noProof="1">
              <a:cs typeface="Calibri Light"/>
            </a:endParaRPr>
          </a:p>
        </p:txBody>
      </p:sp>
      <p:sp>
        <p:nvSpPr>
          <p:cNvPr id="6" name="Rectangle 9">
            <a:extLst>
              <a:ext uri="{FF2B5EF4-FFF2-40B4-BE49-F238E27FC236}">
                <a16:creationId xmlns:a16="http://schemas.microsoft.com/office/drawing/2014/main" id="{D7D32065-BC60-4FA9-9D89-111C744F5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EACCE9CD-B9D1-4DE5-A90A-66979E03EA67}"/>
              </a:ext>
            </a:extLst>
          </p:cNvPr>
          <p:cNvPicPr>
            <a:picLocks noChangeAspect="1"/>
          </p:cNvPicPr>
          <p:nvPr/>
        </p:nvPicPr>
        <p:blipFill rotWithShape="1">
          <a:blip r:embed="rId2"/>
          <a:srcRect t="21774" r="2" b="18653"/>
          <a:stretch/>
        </p:blipFill>
        <p:spPr>
          <a:xfrm>
            <a:off x="7552815" y="891540"/>
            <a:ext cx="4639186" cy="507111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65216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141D3FD4-96D1-4D0B-ACFF-C10549F850FE}"/>
              </a:ext>
            </a:extLst>
          </p:cNvPr>
          <p:cNvPicPr>
            <a:picLocks noChangeAspect="1"/>
          </p:cNvPicPr>
          <p:nvPr/>
        </p:nvPicPr>
        <p:blipFill rotWithShape="1">
          <a:blip r:embed="rId2">
            <a:alphaModFix/>
          </a:blip>
          <a:srcRect t="22335" b="19212"/>
          <a:stretch/>
        </p:blipFill>
        <p:spPr>
          <a:xfrm>
            <a:off x="5797543" y="10"/>
            <a:ext cx="6394152" cy="6857990"/>
          </a:xfrm>
          <a:prstGeom prst="rect">
            <a:avLst/>
          </a:prstGeom>
        </p:spPr>
      </p:pic>
      <p:pic>
        <p:nvPicPr>
          <p:cNvPr id="8"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4" name="TextBox 3">
            <a:extLst>
              <a:ext uri="{FF2B5EF4-FFF2-40B4-BE49-F238E27FC236}">
                <a16:creationId xmlns:a16="http://schemas.microsoft.com/office/drawing/2014/main" id="{26A1D827-A532-44FF-9C14-58C7A5ADC631}"/>
              </a:ext>
            </a:extLst>
          </p:cNvPr>
          <p:cNvSpPr txBox="1"/>
          <p:nvPr/>
        </p:nvSpPr>
        <p:spPr>
          <a:xfrm>
            <a:off x="905638" y="1711426"/>
            <a:ext cx="4706803" cy="378883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Aft>
                <a:spcPts val="600"/>
              </a:spcAft>
            </a:pPr>
            <a:r>
              <a:rPr lang="en-US" sz="2800" b="1" noProof="1">
                <a:solidFill>
                  <a:srgbClr val="002060"/>
                </a:solidFill>
                <a:latin typeface="Calibri Light"/>
                <a:cs typeface="Calibri Light"/>
              </a:rPr>
              <a:t>3 lata</a:t>
            </a:r>
            <a:r>
              <a:rPr lang="en-US" sz="2800" b="1" noProof="1">
                <a:solidFill>
                  <a:srgbClr val="000000"/>
                </a:solidFill>
                <a:latin typeface="Calibri Light"/>
                <a:cs typeface="Calibri Light"/>
              </a:rPr>
              <a:t> </a:t>
            </a:r>
            <a:endParaRPr lang="en-US" sz="2800" noProof="1">
              <a:cs typeface="Calibri"/>
            </a:endParaRPr>
          </a:p>
          <a:p>
            <a:pPr>
              <a:lnSpc>
                <a:spcPct val="90000"/>
              </a:lnSpc>
              <a:spcAft>
                <a:spcPts val="600"/>
              </a:spcAft>
            </a:pPr>
            <a:r>
              <a:rPr lang="en-US" sz="2800" noProof="1">
                <a:solidFill>
                  <a:srgbClr val="000000"/>
                </a:solidFill>
                <a:latin typeface="Calibri Light"/>
                <a:cs typeface="Calibri Light"/>
              </a:rPr>
              <a:t>Dominują lęki wizualne – starzy, pomarszczeni ludzie, maski, „czarownicy". </a:t>
            </a:r>
          </a:p>
          <a:p>
            <a:pPr>
              <a:lnSpc>
                <a:spcPct val="90000"/>
              </a:lnSpc>
              <a:spcAft>
                <a:spcPts val="600"/>
              </a:spcAft>
            </a:pPr>
            <a:r>
              <a:rPr lang="en-US" sz="2800" noProof="1">
                <a:solidFill>
                  <a:srgbClr val="000000"/>
                </a:solidFill>
                <a:latin typeface="Calibri Light"/>
                <a:cs typeface="Calibri Light"/>
              </a:rPr>
              <a:t>Ciemność. Zwierzęta. </a:t>
            </a:r>
          </a:p>
          <a:p>
            <a:pPr>
              <a:lnSpc>
                <a:spcPct val="90000"/>
              </a:lnSpc>
              <a:spcAft>
                <a:spcPts val="600"/>
              </a:spcAft>
            </a:pPr>
            <a:r>
              <a:rPr lang="en-US" sz="2800" noProof="1">
                <a:solidFill>
                  <a:srgbClr val="000000"/>
                </a:solidFill>
                <a:latin typeface="Calibri Light"/>
                <a:cs typeface="Calibri Light"/>
              </a:rPr>
              <a:t>Policjanci, włamywacze. </a:t>
            </a:r>
          </a:p>
          <a:p>
            <a:pPr>
              <a:lnSpc>
                <a:spcPct val="90000"/>
              </a:lnSpc>
              <a:spcAft>
                <a:spcPts val="600"/>
              </a:spcAft>
            </a:pPr>
            <a:r>
              <a:rPr lang="en-US" sz="2800" noProof="1">
                <a:solidFill>
                  <a:srgbClr val="000000"/>
                </a:solidFill>
                <a:latin typeface="Calibri Light"/>
                <a:cs typeface="Calibri Light"/>
              </a:rPr>
              <a:t>Wieczorne wyjście rodziców. </a:t>
            </a:r>
          </a:p>
          <a:p>
            <a:pPr>
              <a:lnSpc>
                <a:spcPct val="90000"/>
              </a:lnSpc>
              <a:spcAft>
                <a:spcPts val="600"/>
              </a:spcAft>
            </a:pPr>
            <a:r>
              <a:rPr lang="en-US" sz="2800" b="1" noProof="1">
                <a:solidFill>
                  <a:srgbClr val="002060"/>
                </a:solidFill>
                <a:latin typeface="Calibri Light"/>
                <a:cs typeface="Calibri Light"/>
              </a:rPr>
              <a:t>4 lata </a:t>
            </a:r>
          </a:p>
          <a:p>
            <a:pPr>
              <a:lnSpc>
                <a:spcPct val="90000"/>
              </a:lnSpc>
              <a:spcAft>
                <a:spcPts val="600"/>
              </a:spcAft>
            </a:pPr>
            <a:r>
              <a:rPr lang="en-US" sz="2800" noProof="1">
                <a:solidFill>
                  <a:srgbClr val="000000"/>
                </a:solidFill>
                <a:latin typeface="Calibri Light"/>
                <a:cs typeface="Calibri Light"/>
              </a:rPr>
              <a:t>Powracają lęki słuchowe, szczególnie odgłosy silników. </a:t>
            </a:r>
          </a:p>
          <a:p>
            <a:pPr>
              <a:lnSpc>
                <a:spcPct val="90000"/>
              </a:lnSpc>
              <a:spcAft>
                <a:spcPts val="600"/>
              </a:spcAft>
            </a:pPr>
            <a:r>
              <a:rPr lang="en-US" sz="2800" noProof="1">
                <a:solidFill>
                  <a:srgbClr val="000000"/>
                </a:solidFill>
                <a:latin typeface="Calibri Light"/>
                <a:cs typeface="Calibri Light"/>
              </a:rPr>
              <a:t>Ciemność. Dzikie zwierzęta. </a:t>
            </a:r>
          </a:p>
          <a:p>
            <a:pPr>
              <a:lnSpc>
                <a:spcPct val="90000"/>
              </a:lnSpc>
              <a:spcAft>
                <a:spcPts val="600"/>
              </a:spcAft>
            </a:pPr>
            <a:r>
              <a:rPr lang="en-US" sz="2800" noProof="1">
                <a:solidFill>
                  <a:srgbClr val="000000"/>
                </a:solidFill>
                <a:latin typeface="Calibri Light"/>
                <a:cs typeface="Calibri Light"/>
              </a:rPr>
              <a:t>Wyjście matki, szczególnie wieczorem. </a:t>
            </a:r>
          </a:p>
        </p:txBody>
      </p:sp>
      <p:sp>
        <p:nvSpPr>
          <p:cNvPr id="3" name="TextBox 2">
            <a:extLst>
              <a:ext uri="{FF2B5EF4-FFF2-40B4-BE49-F238E27FC236}">
                <a16:creationId xmlns:a16="http://schemas.microsoft.com/office/drawing/2014/main" id="{2347659A-DFD5-4EAC-A05B-EA5A14727F3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cs typeface="Calibri"/>
            </a:endParaRPr>
          </a:p>
        </p:txBody>
      </p:sp>
    </p:spTree>
    <p:extLst>
      <p:ext uri="{BB962C8B-B14F-4D97-AF65-F5344CB8AC3E}">
        <p14:creationId xmlns:p14="http://schemas.microsoft.com/office/powerpoint/2010/main" val="397735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9FA1C16C-19B1-4A31-9128-D65429ABC5AA}"/>
              </a:ext>
            </a:extLst>
          </p:cNvPr>
          <p:cNvSpPr txBox="1"/>
          <p:nvPr/>
        </p:nvSpPr>
        <p:spPr>
          <a:xfrm>
            <a:off x="443163" y="723899"/>
            <a:ext cx="7255042" cy="5647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b="1" noProof="1">
                <a:solidFill>
                  <a:srgbClr val="002060"/>
                </a:solidFill>
                <a:latin typeface="Calibri Light"/>
                <a:cs typeface="Calibri"/>
              </a:rPr>
              <a:t>5 lat</a:t>
            </a:r>
          </a:p>
          <a:p>
            <a:r>
              <a:rPr lang="en-US" sz="1900" noProof="1">
                <a:latin typeface="Calibri Light"/>
                <a:cs typeface="Calibri"/>
              </a:rPr>
              <a:t>Niewiele lęków. Przeważają wizualne. </a:t>
            </a:r>
          </a:p>
          <a:p>
            <a:r>
              <a:rPr lang="en-US" sz="1900" noProof="1">
                <a:latin typeface="Calibri Light"/>
                <a:cs typeface="Calibri"/>
              </a:rPr>
              <a:t>Mniej obaw przed zwierzętami, złymi ludźmi, czarodziejami. </a:t>
            </a:r>
          </a:p>
          <a:p>
            <a:r>
              <a:rPr lang="en-US" sz="1900" noProof="1">
                <a:latin typeface="Calibri Light"/>
                <a:cs typeface="Calibri"/>
              </a:rPr>
              <a:t>Konkretne obawy o potłuczenie się przy upadku, pogryzienie przez psa, itp. Ciemność. Obawa, że matka nie wróci do domu. </a:t>
            </a:r>
          </a:p>
          <a:p>
            <a:r>
              <a:rPr lang="en-US" sz="1900" b="1" noProof="1">
                <a:solidFill>
                  <a:srgbClr val="002060"/>
                </a:solidFill>
                <a:latin typeface="Calibri Light"/>
                <a:cs typeface="Calibri"/>
              </a:rPr>
              <a:t>6 lat</a:t>
            </a:r>
          </a:p>
          <a:p>
            <a:r>
              <a:rPr lang="en-US" sz="1900" noProof="1">
                <a:latin typeface="Calibri Light"/>
                <a:cs typeface="Calibri"/>
              </a:rPr>
              <a:t>Duże natężenie stanów lękowych, wywołanych przede wszystkim przez bodźce dźwiękowe – dzwonek do drzwi, telefon, spłukiwanie wody </a:t>
            </a:r>
          </a:p>
          <a:p>
            <a:r>
              <a:rPr lang="en-US" sz="1900" noProof="1">
                <a:latin typeface="Calibri Light"/>
                <a:cs typeface="Calibri"/>
              </a:rPr>
              <a:t>w ubikacji, głosy ptaków i owadów. </a:t>
            </a:r>
            <a:endParaRPr lang="en-US" sz="1900">
              <a:cs typeface="Calibri"/>
            </a:endParaRPr>
          </a:p>
          <a:p>
            <a:r>
              <a:rPr lang="en-US" sz="1900" noProof="1">
                <a:latin typeface="Calibri Light"/>
                <a:cs typeface="Calibri"/>
              </a:rPr>
              <a:t>Obawy przed światem nadprzyrodzonym – duchy, wiedźmy. </a:t>
            </a:r>
          </a:p>
          <a:p>
            <a:r>
              <a:rPr lang="en-US" sz="1900" noProof="1">
                <a:latin typeface="Calibri Light"/>
                <a:cs typeface="Calibri"/>
              </a:rPr>
              <a:t>Lęk, że ktoś chowa się pod łóżkiem. </a:t>
            </a:r>
          </a:p>
          <a:p>
            <a:r>
              <a:rPr lang="en-US" sz="1900" noProof="1">
                <a:latin typeface="Calibri Light"/>
                <a:cs typeface="Calibri"/>
              </a:rPr>
              <a:t>Lęki przestrzenne – obawa przed zgubieniem się. Dziecko boi się iść do lasu. Obawa przed żywiołami – ogień, woda, grzmot, błyskawica. </a:t>
            </a:r>
          </a:p>
          <a:p>
            <a:r>
              <a:rPr lang="en-US" sz="1900" noProof="1">
                <a:latin typeface="Calibri Light"/>
                <a:cs typeface="Calibri"/>
              </a:rPr>
              <a:t>Dziecko boi się zasypiać, kiedy jest samo w pokoju. Boi się zostać samo </a:t>
            </a:r>
          </a:p>
          <a:p>
            <a:r>
              <a:rPr lang="en-US" sz="1900" noProof="1">
                <a:latin typeface="Calibri Light"/>
                <a:cs typeface="Calibri"/>
              </a:rPr>
              <a:t>w domu. Obawia się, że matki nie będzie w domu, kiedy ono wróci, że coś jej się stanie, że może umrzeć. </a:t>
            </a:r>
            <a:endParaRPr lang="en-US" sz="1900">
              <a:latin typeface="Calibri" panose="020F0502020204030204"/>
              <a:cs typeface="Calibri"/>
            </a:endParaRPr>
          </a:p>
          <a:p>
            <a:r>
              <a:rPr lang="en-US" sz="1900" noProof="1">
                <a:latin typeface="Calibri Light"/>
                <a:cs typeface="Calibri"/>
              </a:rPr>
              <a:t>Lęk przed pobiciem przez innych. </a:t>
            </a:r>
          </a:p>
          <a:p>
            <a:r>
              <a:rPr lang="en-US" sz="1900" noProof="1">
                <a:latin typeface="Calibri Light"/>
                <a:cs typeface="Calibri"/>
              </a:rPr>
              <a:t>Dziecko dzielnie znosi duże rany, ale boi się drzazg, drobnych skaleczeń, widoku krwi z nosa. </a:t>
            </a:r>
            <a:endParaRPr lang="en-US" sz="1900" noProof="1">
              <a:latin typeface="Calibri Light"/>
              <a:cs typeface="Calibri Light"/>
            </a:endParaRPr>
          </a:p>
        </p:txBody>
      </p:sp>
      <p:pic>
        <p:nvPicPr>
          <p:cNvPr id="6" name="Obraz 6">
            <a:extLst>
              <a:ext uri="{FF2B5EF4-FFF2-40B4-BE49-F238E27FC236}">
                <a16:creationId xmlns:a16="http://schemas.microsoft.com/office/drawing/2014/main" id="{2D2A3EED-DEC0-4277-A235-68DB3B15D1D1}"/>
              </a:ext>
            </a:extLst>
          </p:cNvPr>
          <p:cNvPicPr>
            <a:picLocks noChangeAspect="1"/>
          </p:cNvPicPr>
          <p:nvPr/>
        </p:nvPicPr>
        <p:blipFill>
          <a:blip r:embed="rId2"/>
          <a:stretch>
            <a:fillRect/>
          </a:stretch>
        </p:blipFill>
        <p:spPr>
          <a:xfrm>
            <a:off x="7656213" y="-2005"/>
            <a:ext cx="2203549" cy="6862011"/>
          </a:xfrm>
          <a:prstGeom prst="rect">
            <a:avLst/>
          </a:prstGeom>
        </p:spPr>
      </p:pic>
    </p:spTree>
    <p:extLst>
      <p:ext uri="{BB962C8B-B14F-4D97-AF65-F5344CB8AC3E}">
        <p14:creationId xmlns:p14="http://schemas.microsoft.com/office/powerpoint/2010/main" val="136819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4" name="TextBox 3">
            <a:extLst>
              <a:ext uri="{FF2B5EF4-FFF2-40B4-BE49-F238E27FC236}">
                <a16:creationId xmlns:a16="http://schemas.microsoft.com/office/drawing/2014/main" id="{26A1D827-A532-44FF-9C14-58C7A5ADC631}"/>
              </a:ext>
            </a:extLst>
          </p:cNvPr>
          <p:cNvSpPr txBox="1"/>
          <p:nvPr/>
        </p:nvSpPr>
        <p:spPr>
          <a:xfrm>
            <a:off x="504586" y="498242"/>
            <a:ext cx="6922618" cy="585425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r>
              <a:rPr lang="en-US" sz="2000" b="1" noProof="1">
                <a:solidFill>
                  <a:srgbClr val="002060"/>
                </a:solidFill>
                <a:latin typeface="Calibri Light"/>
                <a:ea typeface="+mn-lt"/>
                <a:cs typeface="+mn-lt"/>
              </a:rPr>
              <a:t>7 lat</a:t>
            </a:r>
            <a:endParaRPr lang="en-US" sz="2000" noProof="1">
              <a:solidFill>
                <a:srgbClr val="002060"/>
              </a:solidFill>
              <a:latin typeface="Calibri Light"/>
              <a:cs typeface="Calibri Light"/>
            </a:endParaRPr>
          </a:p>
          <a:p>
            <a:r>
              <a:rPr lang="en-US" sz="2000" noProof="1">
                <a:latin typeface="Calibri Light"/>
                <a:ea typeface="+mn-lt"/>
                <a:cs typeface="+mn-lt"/>
              </a:rPr>
              <a:t>Dużo lęków, przede wszystkim wizualnych – ciemność, strychy, piwnice. Cienie stają się duchami i wiedźmami. </a:t>
            </a:r>
            <a:endParaRPr lang="en-US" sz="2000" noProof="1">
              <a:latin typeface="Calibri Light"/>
              <a:cs typeface="Calibri Light"/>
            </a:endParaRPr>
          </a:p>
          <a:p>
            <a:r>
              <a:rPr lang="en-US" sz="2000" noProof="1">
                <a:latin typeface="Calibri Light"/>
                <a:ea typeface="+mn-lt"/>
                <a:cs typeface="+mn-lt"/>
              </a:rPr>
              <a:t>Lęk przed wojną, szpiegami, włamywaczami, ludźmi chowającymi się w szafach lub pod łóżkiem. Lęk bywa stymulowany przez radio, kino, lekturę. </a:t>
            </a:r>
            <a:endParaRPr lang="en-US" sz="2000" noProof="1">
              <a:latin typeface="Calibri Light"/>
              <a:cs typeface="Calibri Light"/>
            </a:endParaRPr>
          </a:p>
          <a:p>
            <a:r>
              <a:rPr lang="en-US" sz="2000" noProof="1">
                <a:latin typeface="Calibri Light"/>
                <a:ea typeface="+mn-lt"/>
                <a:cs typeface="+mn-lt"/>
              </a:rPr>
              <a:t>Lęk przed spóźnieniem się do szkoły, przed brakiem akceptacji </a:t>
            </a:r>
            <a:endParaRPr lang="en-US" sz="2000" noProof="1">
              <a:latin typeface="Calibri Light"/>
              <a:ea typeface="+mn-lt"/>
              <a:cs typeface="Calibri Light"/>
            </a:endParaRPr>
          </a:p>
          <a:p>
            <a:r>
              <a:rPr lang="en-US" sz="2000" noProof="1">
                <a:latin typeface="Calibri Light"/>
                <a:ea typeface="+mn-lt"/>
                <a:cs typeface="+mn-lt"/>
              </a:rPr>
              <a:t>ze strony innych ludzi. </a:t>
            </a:r>
            <a:endParaRPr lang="en-US" sz="2000" noProof="1">
              <a:latin typeface="Calibri Light"/>
              <a:cs typeface="Calibri Light"/>
            </a:endParaRPr>
          </a:p>
          <a:p>
            <a:r>
              <a:rPr lang="en-US" sz="2000" b="1" noProof="1">
                <a:solidFill>
                  <a:srgbClr val="002060"/>
                </a:solidFill>
                <a:latin typeface="Calibri Light"/>
                <a:ea typeface="+mn-lt"/>
                <a:cs typeface="+mn-lt"/>
              </a:rPr>
              <a:t>8 – 9 lat</a:t>
            </a:r>
            <a:endParaRPr lang="en-US" sz="2000" noProof="1">
              <a:solidFill>
                <a:srgbClr val="002060"/>
              </a:solidFill>
              <a:latin typeface="Calibri Light"/>
              <a:cs typeface="Calibri Light"/>
            </a:endParaRPr>
          </a:p>
          <a:p>
            <a:r>
              <a:rPr lang="en-US" sz="2000" noProof="1">
                <a:latin typeface="Calibri Light"/>
                <a:ea typeface="+mn-lt"/>
                <a:cs typeface="+mn-lt"/>
              </a:rPr>
              <a:t>Mniej lęków i nie tak intensywne. Dziecko już się nie boi wody, mniej obawia się ciemności. </a:t>
            </a:r>
            <a:endParaRPr lang="en-US" sz="2000" noProof="1">
              <a:latin typeface="Calibri Light"/>
              <a:cs typeface="Calibri Light"/>
            </a:endParaRPr>
          </a:p>
          <a:p>
            <a:r>
              <a:rPr lang="en-US" sz="2000" noProof="1">
                <a:latin typeface="Calibri Light"/>
                <a:ea typeface="+mn-lt"/>
                <a:cs typeface="+mn-lt"/>
              </a:rPr>
              <a:t>Lepsza umiejętność oceny sytuacji, obawy mają swoje uzasadnienie – dotyczą własnych zdolności i możliwości porażki, szczególnie w szkole. </a:t>
            </a:r>
            <a:endParaRPr lang="en-US" sz="2000" noProof="1">
              <a:latin typeface="Calibri Light"/>
              <a:cs typeface="Calibri Light"/>
            </a:endParaRPr>
          </a:p>
          <a:p>
            <a:pPr>
              <a:lnSpc>
                <a:spcPct val="90000"/>
              </a:lnSpc>
              <a:spcAft>
                <a:spcPts val="600"/>
              </a:spcAft>
            </a:pPr>
            <a:endParaRPr lang="en-US" sz="2000" b="1" noProof="1">
              <a:solidFill>
                <a:srgbClr val="000000"/>
              </a:solidFill>
              <a:latin typeface="Calibri Light"/>
              <a:cs typeface="Calibri Light"/>
            </a:endParaRPr>
          </a:p>
        </p:txBody>
      </p:sp>
      <p:sp>
        <p:nvSpPr>
          <p:cNvPr id="3" name="TextBox 2">
            <a:extLst>
              <a:ext uri="{FF2B5EF4-FFF2-40B4-BE49-F238E27FC236}">
                <a16:creationId xmlns:a16="http://schemas.microsoft.com/office/drawing/2014/main" id="{2347659A-DFD5-4EAC-A05B-EA5A14727F3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cs typeface="Calibri"/>
            </a:endParaRPr>
          </a:p>
        </p:txBody>
      </p:sp>
      <p:pic>
        <p:nvPicPr>
          <p:cNvPr id="2" name="Obraz 5">
            <a:extLst>
              <a:ext uri="{FF2B5EF4-FFF2-40B4-BE49-F238E27FC236}">
                <a16:creationId xmlns:a16="http://schemas.microsoft.com/office/drawing/2014/main" id="{3EC5EF30-A47E-4C21-AA6D-F8C59FE8FD7E}"/>
              </a:ext>
            </a:extLst>
          </p:cNvPr>
          <p:cNvPicPr>
            <a:picLocks noChangeAspect="1"/>
          </p:cNvPicPr>
          <p:nvPr/>
        </p:nvPicPr>
        <p:blipFill>
          <a:blip r:embed="rId3"/>
          <a:stretch>
            <a:fillRect/>
          </a:stretch>
        </p:blipFill>
        <p:spPr>
          <a:xfrm>
            <a:off x="7596056" y="-2006"/>
            <a:ext cx="2223600" cy="6862011"/>
          </a:xfrm>
          <a:prstGeom prst="rect">
            <a:avLst/>
          </a:prstGeom>
        </p:spPr>
      </p:pic>
    </p:spTree>
    <p:extLst>
      <p:ext uri="{BB962C8B-B14F-4D97-AF65-F5344CB8AC3E}">
        <p14:creationId xmlns:p14="http://schemas.microsoft.com/office/powerpoint/2010/main" val="3756059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141D3FD4-96D1-4D0B-ACFF-C10549F850FE}"/>
              </a:ext>
            </a:extLst>
          </p:cNvPr>
          <p:cNvPicPr>
            <a:picLocks noChangeAspect="1"/>
          </p:cNvPicPr>
          <p:nvPr/>
        </p:nvPicPr>
        <p:blipFill rotWithShape="1">
          <a:blip r:embed="rId2">
            <a:alphaModFix/>
          </a:blip>
          <a:srcRect t="22335" b="19212"/>
          <a:stretch/>
        </p:blipFill>
        <p:spPr>
          <a:xfrm>
            <a:off x="5797543" y="10"/>
            <a:ext cx="6394152" cy="6857990"/>
          </a:xfrm>
          <a:prstGeom prst="rect">
            <a:avLst/>
          </a:prstGeom>
        </p:spPr>
      </p:pic>
      <p:pic>
        <p:nvPicPr>
          <p:cNvPr id="8"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4" name="TextBox 3">
            <a:extLst>
              <a:ext uri="{FF2B5EF4-FFF2-40B4-BE49-F238E27FC236}">
                <a16:creationId xmlns:a16="http://schemas.microsoft.com/office/drawing/2014/main" id="{26A1D827-A532-44FF-9C14-58C7A5ADC631}"/>
              </a:ext>
            </a:extLst>
          </p:cNvPr>
          <p:cNvSpPr txBox="1"/>
          <p:nvPr/>
        </p:nvSpPr>
        <p:spPr>
          <a:xfrm>
            <a:off x="845480" y="1149952"/>
            <a:ext cx="6250855" cy="484159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r>
              <a:rPr lang="en-US" sz="2800" b="1" noProof="1">
                <a:solidFill>
                  <a:srgbClr val="002060"/>
                </a:solidFill>
                <a:latin typeface="Calibri Light"/>
                <a:ea typeface="+mn-lt"/>
                <a:cs typeface="+mn-lt"/>
              </a:rPr>
              <a:t>10 lat</a:t>
            </a:r>
          </a:p>
          <a:p>
            <a:r>
              <a:rPr lang="en-US" sz="2800" noProof="1">
                <a:latin typeface="Calibri Light"/>
                <a:ea typeface="+mn-lt"/>
                <a:cs typeface="+mn-lt"/>
              </a:rPr>
              <a:t>Znów więcej lęków. Największe obawy związane są ze zwierzętami, szczególnie dzikimi i wężami. Niektóre dzieci boją się ciemności, wysokich pomieszczeń, ognia, przestępców. Niektóre same wymieniają, czego się już nie boją: ciemności, psów, zostawania samemu w domu. </a:t>
            </a:r>
            <a:endParaRPr lang="en-US" sz="2800" noProof="1">
              <a:latin typeface="Calibri Light"/>
              <a:cs typeface="Calibri Light"/>
            </a:endParaRPr>
          </a:p>
          <a:p>
            <a:pPr>
              <a:lnSpc>
                <a:spcPct val="90000"/>
              </a:lnSpc>
              <a:spcAft>
                <a:spcPts val="600"/>
              </a:spcAft>
            </a:pPr>
            <a:endParaRPr lang="en-US" sz="2800" b="1" noProof="1">
              <a:solidFill>
                <a:srgbClr val="000000"/>
              </a:solidFill>
              <a:latin typeface="Calibri Light"/>
              <a:cs typeface="Calibri Light"/>
            </a:endParaRPr>
          </a:p>
        </p:txBody>
      </p:sp>
      <p:sp>
        <p:nvSpPr>
          <p:cNvPr id="3" name="TextBox 2">
            <a:extLst>
              <a:ext uri="{FF2B5EF4-FFF2-40B4-BE49-F238E27FC236}">
                <a16:creationId xmlns:a16="http://schemas.microsoft.com/office/drawing/2014/main" id="{2347659A-DFD5-4EAC-A05B-EA5A14727F3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cs typeface="Calibri"/>
            </a:endParaRPr>
          </a:p>
        </p:txBody>
      </p:sp>
    </p:spTree>
    <p:extLst>
      <p:ext uri="{BB962C8B-B14F-4D97-AF65-F5344CB8AC3E}">
        <p14:creationId xmlns:p14="http://schemas.microsoft.com/office/powerpoint/2010/main" val="17654617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Panoramiczny</PresentationFormat>
  <Slides>25</Slides>
  <Notes>0</Notes>
  <HiddenSlides>0</HiddenSlides>
  <ScaleCrop>false</ScaleCrop>
  <HeadingPairs>
    <vt:vector size="4" baseType="variant">
      <vt:variant>
        <vt:lpstr>Motyw</vt:lpstr>
      </vt:variant>
      <vt:variant>
        <vt:i4>1</vt:i4>
      </vt:variant>
      <vt:variant>
        <vt:lpstr>Tytuły slajdów</vt:lpstr>
      </vt:variant>
      <vt:variant>
        <vt:i4>25</vt:i4>
      </vt:variant>
    </vt:vector>
  </HeadingPairs>
  <TitlesOfParts>
    <vt:vector size="26" baseType="lpstr">
      <vt:lpstr>Office Theme</vt:lpstr>
      <vt:lpstr>Lęk u dzieci</vt:lpstr>
      <vt:lpstr>Prezentacja programu PowerPoint</vt:lpstr>
      <vt:lpstr>Strach jest naturalną reakcją organizmu  na zagrażające i niebezpieczne sytuacje.   Już od pierwszych chwil życia dzieci doświadczają różnego rodzaju lęków, które bardzo często są związane z naturalnym procesem rozwoju   i charakterystyczne dla danego wieku.  </vt:lpstr>
      <vt:lpstr>Lęk to jeden z elementów rozwoju emocjonalnego. Przechodząc przez jego kolejne etapy, dziecko przeżywa określone rodzaje lęków, które zazwyczaj samoistnie znikają z wiekiem. Każdy wiek ma zatem swoje lęki.  Oto ich skrócony wykaz:  </vt:lpstr>
      <vt:lpstr>2 lata  Rozmaite lęki, głównie natury słuchowej: grzmot, odgłos pracującego odkurzacza, przejeżdżającego pociągu.  Lęki wizualne: ciemne kolory, duże przedmioty, pociągi, kapelusze.  Lęki związane ze zmianami w najbliższym otoczeniu: przemeblowaniem, przeprowadzką, rozłąką z matką, nieobecnością matki w porze zasypiania.  Deszcz i wiatr. Zwierzęta, szczególnie dzikie.  2 i pół roku  Wiele lęków, szczególnie przestrzennych – obawa przed ruchem albo przed przesuwaniem przedmiotów.  Zbliżające się duże przedmioty,  np. ciężarówka.  </vt:lpstr>
      <vt:lpstr>Prezentacja programu PowerPoint</vt:lpstr>
      <vt:lpstr>Prezentacja programu PowerPoint</vt:lpstr>
      <vt:lpstr>Prezentacja programu PowerPoint</vt:lpstr>
      <vt:lpstr>Prezentacja programu PowerPoint</vt:lpstr>
      <vt:lpstr>Jeżeli jednak lęk: jest nasilony nieproporcjonalnie do okoliczności  (np. paraliżujący lęk podczas recytowania wiersza),  jest wywoływany neutralnymi, nie stwarzającymi niebezpieczeństwa bodźcami jest nasilony nieproporcjonalnie do okoliczności   (np. widokiem myszy, wchodzeniem do budynku szkoły),  trwa nieproporcjonalnie długo w stosunku do wywołującego go bodźca (np. po ominięciu agresywnego psa dziecko nie uspokaja się, ale odczuwa lęk nadal przez cały dzień),  zaburza codzienne funkcjonowanie dziecka (np. dziecko boi się pójść samo do toalety, boi się wsiadać do autobusu),  towarzyszą mu nasilone objawy somatyczne (przyspieszone bicie serca, pocenie się, drżenie, przyspieszony oddech, uczucie duszności, zawroty głowy)  to jest to lęk utrudniający radzenie sobie z codziennością. Mówimy wtedy o zaburzeniach lękowych. </vt:lpstr>
      <vt:lpstr>Czego nie wolno robić, kiedy dziecko się boi?  Drwić z jego lęków, bagatelizować jego przeżyć, nazywać go tchórzem.  Zawstydzać go przed innymi.  Stosować terapii szokowej, zmuszać do stawienia czoła sytuacji budzącej lęk.  Niecierpliwić się okres utrzymywania się lęku zależy od osobowości dziecka, potrwa tym krócej, im więcej spokoju  i tolerancji okażemy dziecku.  Zakładać, że dziecko boi się z czyjejś winy – własnej lub rodziców.  Uważać, że w tych lękach jest coś złego, nienormalnego. Lęk to jeden  z elementów psychicznego rozwoju.  Straszyć dziecka. Nigdy nawet w żartach nie wolno mówić mu, że mama czy tata już go nie kocha, odda go komuś innemu, zabierze go czarownica, bo jest niegrzeczne.  </vt:lpstr>
      <vt:lpstr>Jeżeli dziecko boi się jakichś ważnych, życiowych sytuacji, które jednak musi znosić, np. szkoły, staraj się dociec szczegółowych przyczyn lęku.  Jeżeli lęk Waszego dziecka jest bardzo nasilony, nie zmniejsza się  z upływem czasu, wpływa znacząco na codzienne funkcjonowanie dziecka i jego kontakty z otoczeniem, należy skorzystać z porady psychologa.  </vt:lpstr>
      <vt:lpstr>Jak można pomóc dziecku? •Spróbuj zrozumieć jego lęk. Pamiętaj, że z niego wyrośnie. Powiedz mu: „ każdy się czasem boi i nie ma w tym niczego nagannego”.  •Staraj się poznać przyczyny lęku i pozwól przez jakiś czas unikać budzącej lęk sytuacji.  •Stosuj metodę małych kroków. Pozwól stopniowo oswajać się  z obiektem lub sytuacją, której się boi.  Uwaga: Takie stopniowanie nie zawsze się sprawdza! •Zapoznaj się z tym, czego boją się dzieci w różnych okresach rozwoju. Wiedza o tym, że niektóre rodzaje lęków są typowe dla danego wieku i na ogół szybko mijają pozwoli mniej się nimi przejmować.  •Sprawdzaj, jakie programy ogląda dziecko w telewizji. Nie pozwól na oglądanie programów zawierających sceny pełne agresji, przemocy, nieszczęść.  </vt:lpstr>
      <vt:lpstr>Jak pomóc młodszemu dziecku radzić sobie z lękiem? Jeśli przyjdzie taki dzień, kiedy w waszym domu „zamieszka potwór”, warto zastosować kilka strategii, by wzmocnić poczucie bezpieczeństwa dziecka: </vt:lpstr>
      <vt:lpstr>Strategia 1: „Potworze, oswoję cię!” Pokazujemy dziecku, że z tymi okropnymi potworami można się zaprzyjaźnić. Tłumaczymy, że one wcale nie zjadają dzieci,  a wolą marchewkę i brokuły, a kiedy je poczęstujemy np. sałatką, to na pewno zostaną naszymi przyjaciółmi. Można też pokazać, że potwory lubią jakąś konkretną rzecz, np. kolorowe kamyki, i przygotować, kilka z dzieckiem, dzięki temu maluch zawsze może mieć je w kieszeni, przy sobie i kiedy tylko pomyśli o złym potworze, będzie miał na niego sposób. </vt:lpstr>
      <vt:lpstr>Strategia 2: „Pokonanie” Pokazujemy dziecku, że istnieją magiczne sposoby na wygonienie potwora z pokoju, np. spryskanie całego domu konkretnym zapachem, za którym nielubiany gość nie przepada, i pozostawienie buteleczki z preparatem na widocznym miejscu, by zawsze szybko można było po niego sięgnąć. Można przygotować specjalną butelkę, kolorową, magiczną, można udekorować miejsce, w którym będzie zawsze stała. Angażując w takie czynności dzieci, dajemy im pewne poczucie kontroli nad sytuacją, dzięki czemu lęk zostaje zmniejszony. </vt:lpstr>
      <vt:lpstr>Strategia 3: „Magiczna osłona” Szukamy rzeczy, która stanie się tzw. barierą bezpieczeństwa,  np. pościeli, kocyka, pieluszki. Kiedy otulimy nią mocno malucha, żaden potwór nie będzie mógł się do niego zbliżyć. Dzięki takim rytuałom zwiększamy poczucie bezpieczeństwa  u dzieci.  </vt:lpstr>
      <vt:lpstr>Strategia 4:  „Mam swojego obrońcę” Prosty i skuteczny sposób, nie tylko na potwory, ale na danie dziecku poczucia bezpieczeństwa w gotowej postaci, czy to maskotki, czy innej figurki. Warto stworzyć do tego odpowiednią historię, by dziecko poczuło się naprawdę ważne, a nowy członek rodziny był wyjątkowy  np. miś, który przyleciał z odległej krainy,  by dzielnie bronić malucha przed potworami. Można oczywiście stosować kilka strategii naraz – ważne, by zmniejszyły lęk u dziecka. Przydatne również są w takich sytuacjach bajki terapeutyczne, które można odnieść do konkretnej sytuacji czy lęku. </vt:lpstr>
      <vt:lpstr>Strategia 5: Arteterapia Dzieci kochają rysować, a lęk przelany na papier przestaje być taki straszny. Ciekawym pomysłem, już nie na diagnozę,  a bardziej na terapię, jest poproszenie dziecka o to, by narysowało potwory, które go straszą. Następnie można wspólnie z dzieckiem dodać im elementy komiczne, ośmieszyć je, spowodować, że groźne „atrybuty” nie będą widoczne,  a w ich miejsce pojawią się miłe i zabawne elementy. </vt:lpstr>
      <vt:lpstr>Zasady oswajania z sytuacją budzącą lęk:  • przechodź stopniowo od rzeczy łatwiejszych do trudniejszych,  • do niczego nie zmuszaj ucznia,  • najpierw omów z uczniem kolejny kroki dopiero po uzyskaniu jego zgody doprowadź do jego realizacji,  • nie przyspieszaj niczego, pozwól dziecku działać we własnym tempie,  • wykaż zrozumienie, nie ośmieszaj.</vt:lpstr>
      <vt:lpstr>Zapamiętaj    • przede wszystkim nie wyśmiewać czy zawstydzać! • cierpliwie wysłuchać i starać się zrozumieć, • nie stosować tzw. terapii szokowej, polegającej na bezpośrednim kontakcie z lękotwórczym czynnikiem, kiedy dziecko nie jest na to gotowe. </vt:lpstr>
      <vt:lpstr>Kochany rodzicu zapamiętaj!  Każdy rodzic odczuwa instynktowną potrzebę chronienia swoich dzieci przed wydarzeniami, które mogą budzić strach.  Jednak nie jesteśmy w stanie ustrzec ich przed przeżywaniem lęku ani wyręczyć w zmaganiu  z tym problemem.  Możemy im pomóc uporać się  z własnymi lękami okazując zrozumienie, miłość i wsparcie. </vt:lpstr>
      <vt:lpstr>Zapamiętaj  • Zaburzenia lękowe są częstym problemem u dzieci i młodzieży.  • Zaburzenia lękowe negatywnie wpływają na rozwój psychospołeczny i szkolny dziecka, dlatego warto jak najszybciej zasięgnąć porady lekarza psychiatry lub psychologa.  • Podstawową metodą leczenia są oddziaływania psychoterapeutyczne, które w większości przypadków przynoszą dobre efekty.  • Jeśli objawy są bardzo nasilone, stosuje się leki.  • Bardzo ważne jest, aby nie izolować dziecka od środowiska szkolnego i rówieśniczego, ale wspierać je i zachęcać do uczestniczenia w życiu dziecięcej/ młodzieżowej społeczności.  </vt:lpstr>
      <vt:lpstr>Kliknij mnie :) </vt:lpstr>
      <vt:lpstr>Źródła: - https://encyklopedia.interia.pl/geografia-nauki-pokrewne/morza-oceany/news-adriatyckie-morze,nId,2004900 -https://parenting.pl/czy-twoje-dziecko-jest-zestresowane - https://allegro.pl/oferta/miarka-wzrostu-naklejka-na-sciane-dla-dzieci-7525352356?utm_feed=aa34192d-eee2-4419-9a9a-de66b9dfae24&amp;utm_source=google&amp;utm_medium=cpc&amp;utm_campaign=_DIO_pla_dom_wyposazenie_besty-top&amp;ev_adgr=Pok%C3%B3j+dzieci%C4%99cy+Top+oferty&amp;gclid=CjwKCAjw95D0BRBFEiwAcO1KDDpIrLL1k47A8S0P20GpzX9z5HWDi6xuWW5E021m35pr7WIWXv2TTRoCBhMQAvD_BwE -https://allegro.pl/oferta/znak-zakazu-200mm-wstep-wzbroniony-samoprzylepna-8328533489?utm_feed=aa34192d-eee2-4419-9a9a-de66b9dfae24&amp;utm_source=google&amp;utm_medium=cpc&amp;utm_campaign=_DIO_pla_firma_przemys%C5%82&amp;ev_adgr=Przemys%C5%82+-+Odzie%C5%BC+robocza+i+BHP+-+Artyku%C5%82y+BHP+-+Inne&amp;gclid=CjwKCAjw95D0BRBFEiwAcO1KDJezh119W1jXrtgOwKQiXXE_LZrhhl6vkuKl5e71qoxqB8biDpJXLhoC3JkQAvD_BwE - https://www.vectorstock.com/royalty-free-vectors/psychology-icon-vectors - https://pl.freepik.com/premium-wektory/smieszne-kreskowka-potwor-dino_2756759.htm -http://przedszkole-nr6.pl/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28</cp:revision>
  <dcterms:created xsi:type="dcterms:W3CDTF">2020-04-01T10:26:46Z</dcterms:created>
  <dcterms:modified xsi:type="dcterms:W3CDTF">2020-04-01T21:00:07Z</dcterms:modified>
</cp:coreProperties>
</file>